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449" r:id="rId2"/>
    <p:sldId id="266" r:id="rId3"/>
    <p:sldId id="450" r:id="rId4"/>
    <p:sldId id="507" r:id="rId5"/>
    <p:sldId id="508" r:id="rId6"/>
    <p:sldId id="509" r:id="rId7"/>
    <p:sldId id="510" r:id="rId8"/>
    <p:sldId id="511" r:id="rId9"/>
    <p:sldId id="532" r:id="rId10"/>
    <p:sldId id="533" r:id="rId11"/>
    <p:sldId id="534" r:id="rId12"/>
    <p:sldId id="535" r:id="rId13"/>
    <p:sldId id="517" r:id="rId14"/>
    <p:sldId id="518" r:id="rId15"/>
    <p:sldId id="519" r:id="rId16"/>
    <p:sldId id="520" r:id="rId17"/>
    <p:sldId id="521" r:id="rId18"/>
    <p:sldId id="522" r:id="rId19"/>
    <p:sldId id="523" r:id="rId20"/>
    <p:sldId id="524" r:id="rId21"/>
    <p:sldId id="525" r:id="rId22"/>
    <p:sldId id="526" r:id="rId23"/>
    <p:sldId id="527" r:id="rId24"/>
    <p:sldId id="528" r:id="rId25"/>
    <p:sldId id="529" r:id="rId26"/>
    <p:sldId id="531" r:id="rId27"/>
    <p:sldId id="536" r:id="rId28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변소현" initials="변" lastIdx="3" clrIdx="0"/>
  <p:cmAuthor id="1" name="lkim" initials="l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F8B"/>
    <a:srgbClr val="FDDDD3"/>
    <a:srgbClr val="FBF5C5"/>
    <a:srgbClr val="669900"/>
    <a:srgbClr val="CDF1FF"/>
    <a:srgbClr val="97E1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99281" autoAdjust="0"/>
  </p:normalViewPr>
  <p:slideViewPr>
    <p:cSldViewPr>
      <p:cViewPr>
        <p:scale>
          <a:sx n="75" d="100"/>
          <a:sy n="75" d="100"/>
        </p:scale>
        <p:origin x="-2748" y="-888"/>
      </p:cViewPr>
      <p:guideLst>
        <p:guide orient="horz" pos="119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>
      <p:cViewPr>
        <p:scale>
          <a:sx n="75" d="100"/>
          <a:sy n="75" d="100"/>
        </p:scale>
        <p:origin x="3600" y="18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48182-79EE-4B02-9AA5-EF29C5299923}" type="datetimeFigureOut">
              <a:rPr lang="ko-KR" altLang="en-US" smtClean="0"/>
              <a:pPr/>
              <a:t>2015-02-26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5C772-0537-47DB-A826-2DBEDFD248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1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9"/>
          <a:stretch/>
        </p:blipFill>
        <p:spPr bwMode="auto">
          <a:xfrm>
            <a:off x="3851920" y="0"/>
            <a:ext cx="5292080" cy="6957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6"/>
          <p:cNvSpPr/>
          <p:nvPr userDrawn="1"/>
        </p:nvSpPr>
        <p:spPr>
          <a:xfrm>
            <a:off x="-27538" y="0"/>
            <a:ext cx="5823673" cy="695739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56810" y="4077072"/>
            <a:ext cx="5567318" cy="1398017"/>
          </a:xfrm>
        </p:spPr>
        <p:txBody>
          <a:bodyPr/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  <p:sp>
        <p:nvSpPr>
          <p:cNvPr id="7" name="TextBox 9"/>
          <p:cNvSpPr txBox="1"/>
          <p:nvPr userDrawn="1"/>
        </p:nvSpPr>
        <p:spPr>
          <a:xfrm>
            <a:off x="130805" y="6269130"/>
            <a:ext cx="266771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smtClean="0">
                <a:latin typeface="HY견고딕" pitchFamily="18" charset="-127"/>
                <a:ea typeface="HY견고딕" pitchFamily="18" charset="-127"/>
              </a:rPr>
              <a:t>비주얼 베이직 </a:t>
            </a:r>
            <a:r>
              <a:rPr kumimoji="0" lang="en-US" altLang="ko-KR" sz="1400" dirty="0" smtClean="0">
                <a:latin typeface="HY견고딕" pitchFamily="18" charset="-127"/>
                <a:ea typeface="HY견고딕" pitchFamily="18" charset="-127"/>
              </a:rPr>
              <a:t>for Beginner</a:t>
            </a:r>
            <a:endParaRPr kumimoji="0" lang="de-DE" altLang="ko-KR" sz="14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직사각형 10"/>
          <p:cNvSpPr/>
          <p:nvPr userDrawn="1"/>
        </p:nvSpPr>
        <p:spPr>
          <a:xfrm flipV="1">
            <a:off x="6052" y="5631390"/>
            <a:ext cx="903649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496116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34256" y="1375873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de-DE" altLang="ko-KR" sz="1800" dirty="0" smtClean="0">
                <a:latin typeface="HY견고딕" pitchFamily="18" charset="-127"/>
                <a:ea typeface="HY견고딕" pitchFamily="18" charset="-127"/>
              </a:rPr>
              <a:t>C 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언어 </a:t>
            </a: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for Beginner(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개정판</a:t>
            </a: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)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34256" y="2276872"/>
            <a:ext cx="7991475" cy="9848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의거하여 처벌을 받을 수 있습니다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926277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63185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054222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113282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1" y="201910"/>
            <a:ext cx="7811555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052736"/>
            <a:ext cx="8712968" cy="5616624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18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4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/>
            </a:lvl3pPr>
            <a:lvl4pPr marL="809625" indent="-180975">
              <a:spcAft>
                <a:spcPts val="300"/>
              </a:spcAft>
              <a:buSzPct val="96000"/>
              <a:defRPr sz="1200"/>
            </a:lvl4pPr>
            <a:lvl5pPr marL="990600" indent="-180975">
              <a:defRPr sz="12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그림 8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4629"/>
            <a:ext cx="720080" cy="8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78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실습하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1" y="201910"/>
            <a:ext cx="7811555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412776"/>
            <a:ext cx="8712968" cy="5256584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arenR"/>
              <a:defRPr sz="18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4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/>
            </a:lvl3pPr>
            <a:lvl4pPr marL="809625" indent="-180975">
              <a:spcAft>
                <a:spcPts val="300"/>
              </a:spcAft>
              <a:buSzPct val="96000"/>
              <a:defRPr sz="1200"/>
            </a:lvl4pPr>
            <a:lvl5pPr marL="990600" indent="-180975">
              <a:defRPr sz="12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그림 8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4629"/>
            <a:ext cx="720080" cy="83378"/>
          </a:xfrm>
          <a:prstGeom prst="rect">
            <a:avLst/>
          </a:prstGeom>
        </p:spPr>
      </p:pic>
      <p:grpSp>
        <p:nvGrpSpPr>
          <p:cNvPr id="6" name="그룹 5"/>
          <p:cNvGrpSpPr/>
          <p:nvPr userDrawn="1"/>
        </p:nvGrpSpPr>
        <p:grpSpPr>
          <a:xfrm>
            <a:off x="179512" y="1052736"/>
            <a:ext cx="8712968" cy="360040"/>
            <a:chOff x="179512" y="1052736"/>
            <a:chExt cx="8712968" cy="360040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1619672" y="1052736"/>
              <a:ext cx="7272808" cy="3600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179512" y="1052736"/>
              <a:ext cx="1440160" cy="3600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955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섹션_예제스타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539552" y="980728"/>
            <a:ext cx="8424936" cy="5760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83568" y="980728"/>
            <a:ext cx="8280920" cy="5544616"/>
          </a:xfrm>
          <a:noFill/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None/>
              <a:defRPr sz="1400" b="0">
                <a:latin typeface="Garamond" panose="02020404030301010803" pitchFamily="18" charset="0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4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/>
            </a:lvl3pPr>
            <a:lvl4pPr marL="809625" indent="-180975">
              <a:spcAft>
                <a:spcPts val="300"/>
              </a:spcAft>
              <a:buSzPct val="96000"/>
              <a:defRPr sz="1200"/>
            </a:lvl4pPr>
            <a:lvl5pPr marL="990600" indent="-180975">
              <a:defRPr sz="1200"/>
            </a:lvl5pPr>
          </a:lstStyle>
          <a:p>
            <a:pPr lvl="0"/>
            <a:r>
              <a:rPr lang="ko-KR" altLang="en-US" dirty="0" smtClean="0"/>
              <a:t>텍스트를 편집해주세요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그림 8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4629"/>
            <a:ext cx="720080" cy="8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68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2015-02-26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4" r:id="rId6"/>
    <p:sldLayoutId id="2147483693" r:id="rId7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6810" y="3687167"/>
            <a:ext cx="6143382" cy="1902073"/>
          </a:xfrm>
        </p:spPr>
        <p:txBody>
          <a:bodyPr/>
          <a:lstStyle/>
          <a:p>
            <a:r>
              <a:rPr lang="en-US" altLang="ko-KR" sz="2800" i="1" dirty="0" smtClean="0"/>
              <a:t>Chapter 01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비주얼</a:t>
            </a:r>
            <a:r>
              <a:rPr lang="ko-KR" altLang="en-US" dirty="0" smtClean="0"/>
              <a:t> 베이직 소개와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개발 환경 구축</a:t>
            </a:r>
            <a:endParaRPr lang="ko-KR" altLang="en-US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21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비주얼</a:t>
            </a:r>
            <a:r>
              <a:rPr lang="ko-KR" altLang="en-US" dirty="0"/>
              <a:t> 베이직 </a:t>
            </a:r>
            <a:r>
              <a:rPr lang="en-US" altLang="ko-KR" dirty="0"/>
              <a:t>2010 Express </a:t>
            </a:r>
            <a:r>
              <a:rPr lang="ko-KR" altLang="en-US" dirty="0"/>
              <a:t>설치하기	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2"/>
            </a:pPr>
            <a:r>
              <a:rPr lang="ko-KR" altLang="en-US" sz="1400" dirty="0"/>
              <a:t>다운로드 파일을 실행하면 다음과 같이 사용 약관 동의 화면이 나타난다</a:t>
            </a:r>
            <a:r>
              <a:rPr lang="en-US" altLang="ko-KR" sz="1400" dirty="0"/>
              <a:t>. ‘</a:t>
            </a:r>
            <a:r>
              <a:rPr lang="ko-KR" altLang="en-US" sz="1400" dirty="0"/>
              <a:t>동의함’을 선택한 뒤 </a:t>
            </a:r>
            <a:r>
              <a:rPr lang="en-US" altLang="ko-KR" sz="1400" dirty="0"/>
              <a:t>&lt;</a:t>
            </a:r>
            <a:r>
              <a:rPr lang="ko-KR" altLang="en-US" sz="1400" dirty="0"/>
              <a:t>다음</a:t>
            </a:r>
            <a:r>
              <a:rPr lang="en-US" altLang="ko-KR" sz="1400" dirty="0"/>
              <a:t>&gt;</a:t>
            </a:r>
            <a:r>
              <a:rPr lang="ko-KR" altLang="en-US" sz="1400" dirty="0"/>
              <a:t>을 클릭한다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이어서 </a:t>
            </a:r>
            <a:r>
              <a:rPr lang="ko-KR" altLang="en-US" sz="1400" dirty="0"/>
              <a:t>설치 옵션이 나오면 선택을 모두 해지하고 </a:t>
            </a:r>
            <a:r>
              <a:rPr lang="en-US" altLang="ko-KR" sz="1400" dirty="0"/>
              <a:t>&lt;</a:t>
            </a:r>
            <a:r>
              <a:rPr lang="ko-KR" altLang="en-US" sz="1400" dirty="0"/>
              <a:t>다음</a:t>
            </a:r>
            <a:r>
              <a:rPr lang="en-US" altLang="ko-KR" sz="1400" dirty="0"/>
              <a:t>&gt;</a:t>
            </a:r>
            <a:r>
              <a:rPr lang="ko-KR" altLang="en-US" sz="1400" dirty="0"/>
              <a:t>을 클릭한다</a:t>
            </a:r>
            <a:r>
              <a:rPr lang="en-US" altLang="ko-KR" sz="1400" dirty="0"/>
              <a:t>.</a:t>
            </a:r>
          </a:p>
          <a:p>
            <a:pPr>
              <a:buAutoNum type="arabicParenR" startAt="2"/>
            </a:pP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1-1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err="1">
                <a:latin typeface="+mn-ea"/>
                <a:ea typeface="+mn-ea"/>
              </a:rPr>
              <a:t>비주얼</a:t>
            </a:r>
            <a:r>
              <a:rPr lang="ko-KR" altLang="en-US" sz="1400" dirty="0">
                <a:latin typeface="+mn-ea"/>
                <a:ea typeface="+mn-ea"/>
              </a:rPr>
              <a:t> 베이직 </a:t>
            </a:r>
            <a:r>
              <a:rPr lang="en-US" altLang="ko-KR" sz="1400" dirty="0">
                <a:latin typeface="+mn-ea"/>
                <a:ea typeface="+mn-ea"/>
              </a:rPr>
              <a:t>2010 Express </a:t>
            </a:r>
            <a:r>
              <a:rPr lang="ko-KR" altLang="en-US" sz="1400" dirty="0" err="1">
                <a:latin typeface="+mn-ea"/>
                <a:ea typeface="+mn-ea"/>
              </a:rPr>
              <a:t>내려받고</a:t>
            </a:r>
            <a:r>
              <a:rPr lang="ko-KR" altLang="en-US" sz="1400" dirty="0">
                <a:latin typeface="+mn-ea"/>
                <a:ea typeface="+mn-ea"/>
              </a:rPr>
              <a:t> 설치하기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04864"/>
            <a:ext cx="6576928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278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비주얼</a:t>
            </a:r>
            <a:r>
              <a:rPr lang="ko-KR" altLang="en-US" dirty="0"/>
              <a:t> 베이직 </a:t>
            </a:r>
            <a:r>
              <a:rPr lang="en-US" altLang="ko-KR" dirty="0"/>
              <a:t>2010 Express </a:t>
            </a:r>
            <a:r>
              <a:rPr lang="ko-KR" altLang="en-US" dirty="0"/>
              <a:t>설치하기	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3"/>
            </a:pPr>
            <a:r>
              <a:rPr lang="ko-KR" altLang="en-US" sz="1400" dirty="0" smtClean="0"/>
              <a:t>설치할 </a:t>
            </a:r>
            <a:r>
              <a:rPr lang="ko-KR" altLang="en-US" sz="1400" dirty="0"/>
              <a:t>폴더를 확인한 후 </a:t>
            </a:r>
            <a:r>
              <a:rPr lang="en-US" altLang="ko-KR" sz="1400" dirty="0"/>
              <a:t>&lt;</a:t>
            </a:r>
            <a:r>
              <a:rPr lang="ko-KR" altLang="en-US" sz="1400" dirty="0"/>
              <a:t>설치</a:t>
            </a:r>
            <a:r>
              <a:rPr lang="en-US" altLang="ko-KR" sz="1400" dirty="0"/>
              <a:t>&gt;</a:t>
            </a:r>
            <a:r>
              <a:rPr lang="ko-KR" altLang="en-US" sz="1400" dirty="0"/>
              <a:t>를 클릭하면 설치가 진행된다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>
              <a:buFont typeface="+mj-lt"/>
              <a:buAutoNum type="arabicParenR" startAt="3"/>
            </a:pPr>
            <a:endParaRPr lang="en-US" altLang="ko-KR" sz="1400" dirty="0"/>
          </a:p>
          <a:p>
            <a:pPr>
              <a:buFont typeface="+mj-lt"/>
              <a:buAutoNum type="arabicParenR" startAt="3"/>
            </a:pP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 smtClean="0"/>
          </a:p>
          <a:p>
            <a:pPr>
              <a:buFont typeface="+mj-lt"/>
              <a:buAutoNum type="arabicParenR" startAt="4"/>
            </a:pPr>
            <a:r>
              <a:rPr lang="ko-KR" altLang="en-US" sz="1400" dirty="0"/>
              <a:t>설치가 완료되면 </a:t>
            </a:r>
            <a:r>
              <a:rPr lang="en-US" altLang="ko-KR" sz="1400" dirty="0"/>
              <a:t>&lt;</a:t>
            </a:r>
            <a:r>
              <a:rPr lang="ko-KR" altLang="en-US" sz="1400" dirty="0"/>
              <a:t>끝내기</a:t>
            </a:r>
            <a:r>
              <a:rPr lang="en-US" altLang="ko-KR" sz="1400" dirty="0"/>
              <a:t>&gt;</a:t>
            </a:r>
            <a:r>
              <a:rPr lang="ko-KR" altLang="en-US" sz="1400" dirty="0"/>
              <a:t>를 클릭하여 설치를 종료한다</a:t>
            </a:r>
            <a:r>
              <a:rPr lang="en-US" altLang="ko-KR" sz="1400" dirty="0"/>
              <a:t>.</a:t>
            </a:r>
            <a:endParaRPr lang="en-US" altLang="ko-KR" sz="1400" dirty="0" smtClean="0"/>
          </a:p>
          <a:p>
            <a:pPr>
              <a:buFont typeface="+mj-lt"/>
              <a:buAutoNum type="arabicParenR" startAt="4"/>
            </a:pPr>
            <a:endParaRPr lang="en-US" altLang="ko-KR" sz="1400" dirty="0"/>
          </a:p>
          <a:p>
            <a:pPr>
              <a:buFont typeface="+mj-lt"/>
              <a:buAutoNum type="arabicParenR" startAt="4"/>
            </a:pPr>
            <a:endParaRPr lang="en-US" altLang="ko-KR" sz="1400" dirty="0" smtClean="0"/>
          </a:p>
          <a:p>
            <a:pPr>
              <a:buFont typeface="+mj-lt"/>
              <a:buAutoNum type="arabicParenR" startAt="4"/>
            </a:pPr>
            <a:endParaRPr lang="en-US" altLang="ko-KR" sz="1400" dirty="0"/>
          </a:p>
          <a:p>
            <a:pPr>
              <a:buFont typeface="+mj-lt"/>
              <a:buAutoNum type="arabicParenR" startAt="4"/>
            </a:pPr>
            <a:endParaRPr lang="en-US" altLang="ko-KR" sz="1400" dirty="0" smtClean="0"/>
          </a:p>
          <a:p>
            <a:pPr>
              <a:buFont typeface="+mj-lt"/>
              <a:buAutoNum type="arabicParenR" startAt="4"/>
            </a:pPr>
            <a:endParaRPr lang="en-US" altLang="ko-KR" sz="1400" dirty="0"/>
          </a:p>
          <a:p>
            <a:pPr>
              <a:buFont typeface="+mj-lt"/>
              <a:buAutoNum type="arabicParenR" startAt="4"/>
            </a:pPr>
            <a:endParaRPr lang="en-US" altLang="ko-KR" sz="1400" dirty="0" smtClean="0"/>
          </a:p>
          <a:p>
            <a:pPr>
              <a:buFont typeface="+mj-lt"/>
              <a:buAutoNum type="arabicParenR" startAt="4"/>
            </a:pPr>
            <a:endParaRPr lang="en-US" altLang="ko-KR" sz="1400" dirty="0"/>
          </a:p>
          <a:p>
            <a:pPr>
              <a:buFont typeface="+mj-lt"/>
              <a:buAutoNum type="arabicParenR" startAt="4"/>
            </a:pP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1-1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err="1">
                <a:latin typeface="+mn-ea"/>
                <a:ea typeface="+mn-ea"/>
              </a:rPr>
              <a:t>비주얼</a:t>
            </a:r>
            <a:r>
              <a:rPr lang="ko-KR" altLang="en-US" sz="1400" dirty="0">
                <a:latin typeface="+mn-ea"/>
                <a:ea typeface="+mn-ea"/>
              </a:rPr>
              <a:t> 베이직 </a:t>
            </a:r>
            <a:r>
              <a:rPr lang="en-US" altLang="ko-KR" sz="1400" dirty="0">
                <a:latin typeface="+mn-ea"/>
                <a:ea typeface="+mn-ea"/>
              </a:rPr>
              <a:t>2010 Express </a:t>
            </a:r>
            <a:r>
              <a:rPr lang="ko-KR" altLang="en-US" sz="1400" dirty="0" err="1">
                <a:latin typeface="+mn-ea"/>
                <a:ea typeface="+mn-ea"/>
              </a:rPr>
              <a:t>내려받고</a:t>
            </a:r>
            <a:r>
              <a:rPr lang="ko-KR" altLang="en-US" sz="1400" dirty="0">
                <a:latin typeface="+mn-ea"/>
                <a:ea typeface="+mn-ea"/>
              </a:rPr>
              <a:t> 설치하기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49" y="1844824"/>
            <a:ext cx="2394599" cy="215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49" y="4437112"/>
            <a:ext cx="2394599" cy="2137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562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비주얼</a:t>
            </a:r>
            <a:r>
              <a:rPr lang="ko-KR" altLang="en-US" dirty="0"/>
              <a:t> 베이직 </a:t>
            </a:r>
            <a:r>
              <a:rPr lang="en-US" altLang="ko-KR" dirty="0"/>
              <a:t>2010 Express </a:t>
            </a:r>
            <a:r>
              <a:rPr lang="ko-KR" altLang="en-US" dirty="0"/>
              <a:t>설치하기	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5"/>
            </a:pPr>
            <a:r>
              <a:rPr lang="en-US" altLang="ko-KR" sz="1400" dirty="0"/>
              <a:t>[</a:t>
            </a:r>
            <a:r>
              <a:rPr lang="ko-KR" altLang="en-US" sz="1400" dirty="0"/>
              <a:t>시작</a:t>
            </a:r>
            <a:r>
              <a:rPr lang="en-US" altLang="ko-KR" sz="1400" dirty="0"/>
              <a:t>]-[</a:t>
            </a:r>
            <a:r>
              <a:rPr lang="ko-KR" altLang="en-US" sz="1400" dirty="0"/>
              <a:t>모든 프로그램</a:t>
            </a:r>
            <a:r>
              <a:rPr lang="en-US" altLang="ko-KR" sz="1400" dirty="0"/>
              <a:t>]-[Microsoft Visual Studio 2010 Express]-[Microsoft Visual Basic 2010 Express]</a:t>
            </a:r>
            <a:r>
              <a:rPr lang="ko-KR" altLang="en-US" sz="1400" dirty="0"/>
              <a:t>를 클릭해 프로그램을 실행한다</a:t>
            </a:r>
            <a:r>
              <a:rPr lang="en-US" altLang="ko-KR" sz="1400" dirty="0"/>
              <a:t>. </a:t>
            </a:r>
            <a:r>
              <a:rPr lang="ko-KR" altLang="en-US" sz="1400" dirty="0"/>
              <a:t>만약 </a:t>
            </a:r>
            <a:r>
              <a:rPr lang="en-US" altLang="ko-KR" sz="1400" dirty="0"/>
              <a:t>Microsoft Visual Studio 2010 </a:t>
            </a:r>
            <a:r>
              <a:rPr lang="ko-KR" altLang="en-US" sz="1400" dirty="0"/>
              <a:t>서비스 팩 </a:t>
            </a:r>
            <a:r>
              <a:rPr lang="en-US" altLang="ko-KR" sz="1400" dirty="0"/>
              <a:t>1</a:t>
            </a:r>
            <a:r>
              <a:rPr lang="ko-KR" altLang="en-US" sz="1400" dirty="0"/>
              <a:t>을 설치하라는 메시지가 뜨면 대화 상자의 링크를 따라가 서비스 팩 </a:t>
            </a:r>
            <a:r>
              <a:rPr lang="en-US" altLang="ko-KR" sz="1400" dirty="0"/>
              <a:t>1</a:t>
            </a:r>
            <a:r>
              <a:rPr lang="ko-KR" altLang="en-US" sz="1400" dirty="0"/>
              <a:t>을 설치한다</a:t>
            </a:r>
            <a:r>
              <a:rPr lang="en-US" altLang="ko-KR" sz="1400" dirty="0" smtClean="0"/>
              <a:t>.</a:t>
            </a:r>
          </a:p>
          <a:p>
            <a:pPr>
              <a:buFont typeface="+mj-lt"/>
              <a:buAutoNum type="arabicParenR" startAt="5"/>
            </a:pPr>
            <a:endParaRPr lang="en-US" altLang="ko-KR" sz="1400" dirty="0"/>
          </a:p>
          <a:p>
            <a:pPr>
              <a:buFont typeface="+mj-lt"/>
              <a:buAutoNum type="arabicParenR" startAt="5"/>
            </a:pPr>
            <a:r>
              <a:rPr lang="ko-KR" altLang="en-US" sz="1400" dirty="0"/>
              <a:t>프로그램을 설치하면 등록 키를 요구하는 대화 상자가 나타난다</a:t>
            </a:r>
            <a:r>
              <a:rPr lang="en-US" altLang="ko-KR" sz="1400" dirty="0"/>
              <a:t>. &lt;</a:t>
            </a:r>
            <a:r>
              <a:rPr lang="ko-KR" altLang="en-US" sz="1400" dirty="0"/>
              <a:t>온라인으로 등록 키 받기</a:t>
            </a:r>
            <a:r>
              <a:rPr lang="en-US" altLang="ko-KR" sz="1400" dirty="0"/>
              <a:t>&gt;</a:t>
            </a:r>
            <a:r>
              <a:rPr lang="ko-KR" altLang="en-US" sz="1400" dirty="0"/>
              <a:t>를 클릭하여 회원 가 입을 하고 정보를 입력하면 다음과 같이 키 값을 받을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등록 키를 입력하고 </a:t>
            </a:r>
            <a:r>
              <a:rPr lang="en-US" altLang="ko-KR" sz="1400" dirty="0"/>
              <a:t>&lt;</a:t>
            </a:r>
            <a:r>
              <a:rPr lang="ko-KR" altLang="en-US" sz="1400" dirty="0"/>
              <a:t>지금 등록</a:t>
            </a:r>
            <a:r>
              <a:rPr lang="en-US" altLang="ko-KR" sz="1400" dirty="0"/>
              <a:t>&gt;</a:t>
            </a:r>
            <a:r>
              <a:rPr lang="ko-KR" altLang="en-US" sz="1400" dirty="0"/>
              <a:t>을 클릭하면 이후 에는 기간에 상관없이 </a:t>
            </a:r>
            <a:r>
              <a:rPr lang="en-US" altLang="ko-KR" sz="1400" dirty="0"/>
              <a:t>Visual Studio</a:t>
            </a:r>
            <a:r>
              <a:rPr lang="ko-KR" altLang="en-US" sz="1400" dirty="0"/>
              <a:t>를 이용할 수 있다</a:t>
            </a:r>
            <a:r>
              <a:rPr lang="en-US" altLang="ko-KR" sz="1400" dirty="0"/>
              <a:t>. </a:t>
            </a:r>
          </a:p>
          <a:p>
            <a:pPr>
              <a:buFont typeface="+mj-lt"/>
              <a:buAutoNum type="arabicParenR" startAt="4"/>
            </a:pPr>
            <a:endParaRPr lang="en-US" altLang="ko-KR" sz="1400" dirty="0" smtClean="0"/>
          </a:p>
          <a:p>
            <a:pPr>
              <a:buFont typeface="+mj-lt"/>
              <a:buAutoNum type="arabicParenR" startAt="4"/>
            </a:pPr>
            <a:endParaRPr lang="en-US" altLang="ko-KR" sz="1400" dirty="0"/>
          </a:p>
          <a:p>
            <a:pPr>
              <a:buFont typeface="+mj-lt"/>
              <a:buAutoNum type="arabicParenR" startAt="4"/>
            </a:pPr>
            <a:endParaRPr lang="en-US" altLang="ko-KR" sz="1400" dirty="0" smtClean="0"/>
          </a:p>
          <a:p>
            <a:pPr>
              <a:buFont typeface="+mj-lt"/>
              <a:buAutoNum type="arabicParenR" startAt="4"/>
            </a:pPr>
            <a:endParaRPr lang="en-US" altLang="ko-KR" sz="1400" dirty="0"/>
          </a:p>
          <a:p>
            <a:pPr>
              <a:buFont typeface="+mj-lt"/>
              <a:buAutoNum type="arabicParenR" startAt="4"/>
            </a:pPr>
            <a:endParaRPr lang="en-US" altLang="ko-KR" sz="1400" dirty="0" smtClean="0"/>
          </a:p>
          <a:p>
            <a:pPr>
              <a:buFont typeface="+mj-lt"/>
              <a:buAutoNum type="arabicParenR" startAt="4"/>
            </a:pPr>
            <a:endParaRPr lang="en-US" altLang="ko-KR" sz="1400" dirty="0"/>
          </a:p>
          <a:p>
            <a:pPr>
              <a:buFont typeface="+mj-lt"/>
              <a:buAutoNum type="arabicParenR" startAt="4"/>
            </a:pP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1-1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err="1">
                <a:latin typeface="+mn-ea"/>
                <a:ea typeface="+mn-ea"/>
              </a:rPr>
              <a:t>비주얼</a:t>
            </a:r>
            <a:r>
              <a:rPr lang="ko-KR" altLang="en-US" sz="1400" dirty="0">
                <a:latin typeface="+mn-ea"/>
                <a:ea typeface="+mn-ea"/>
              </a:rPr>
              <a:t> 베이직 </a:t>
            </a:r>
            <a:r>
              <a:rPr lang="en-US" altLang="ko-KR" sz="1400" dirty="0">
                <a:latin typeface="+mn-ea"/>
                <a:ea typeface="+mn-ea"/>
              </a:rPr>
              <a:t>2010 Express </a:t>
            </a:r>
            <a:r>
              <a:rPr lang="ko-KR" altLang="en-US" sz="1400" dirty="0" err="1">
                <a:latin typeface="+mn-ea"/>
                <a:ea typeface="+mn-ea"/>
              </a:rPr>
              <a:t>내려받고</a:t>
            </a:r>
            <a:r>
              <a:rPr lang="ko-KR" altLang="en-US" sz="1400" dirty="0">
                <a:latin typeface="+mn-ea"/>
                <a:ea typeface="+mn-ea"/>
              </a:rPr>
              <a:t> 설치하기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933056"/>
            <a:ext cx="3978442" cy="1389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33056"/>
            <a:ext cx="2628292" cy="1501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830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/>
              <a:t>비주얼</a:t>
            </a:r>
            <a:r>
              <a:rPr lang="ko-KR" altLang="en-US" dirty="0"/>
              <a:t> 베이직 </a:t>
            </a:r>
            <a:r>
              <a:rPr lang="en-US" altLang="ko-KR" dirty="0"/>
              <a:t>2010 Express </a:t>
            </a:r>
            <a:r>
              <a:rPr lang="ko-KR" altLang="en-US" dirty="0"/>
              <a:t>개발 환경 소개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ko-KR" altLang="en-US" dirty="0"/>
              <a:t> 베이직 </a:t>
            </a:r>
            <a:r>
              <a:rPr lang="en-US" altLang="ko-KR" dirty="0"/>
              <a:t>2010 Express </a:t>
            </a:r>
            <a:r>
              <a:rPr lang="ko-KR" altLang="en-US" dirty="0" smtClean="0"/>
              <a:t>시작하기</a:t>
            </a:r>
            <a:endParaRPr lang="en-US" altLang="ko-KR" dirty="0" smtClean="0"/>
          </a:p>
          <a:p>
            <a:pPr lvl="1"/>
            <a:r>
              <a:rPr lang="ko-KR" altLang="en-US" b="0" dirty="0" err="1"/>
              <a:t>비주얼</a:t>
            </a:r>
            <a:r>
              <a:rPr lang="ko-KR" altLang="en-US" b="0" dirty="0"/>
              <a:t> 베이직 </a:t>
            </a:r>
            <a:r>
              <a:rPr lang="en-US" altLang="ko-KR" b="0" dirty="0"/>
              <a:t>2010 Express</a:t>
            </a:r>
            <a:r>
              <a:rPr lang="ko-KR" altLang="en-US" b="0" dirty="0"/>
              <a:t>는 </a:t>
            </a:r>
            <a:r>
              <a:rPr lang="en-US" altLang="ko-KR" b="0" dirty="0"/>
              <a:t>[</a:t>
            </a:r>
            <a:r>
              <a:rPr lang="ko-KR" altLang="en-US" b="0" dirty="0"/>
              <a:t>시작</a:t>
            </a:r>
            <a:r>
              <a:rPr lang="en-US" altLang="ko-KR" b="0" dirty="0"/>
              <a:t>]-[</a:t>
            </a:r>
            <a:r>
              <a:rPr lang="ko-KR" altLang="en-US" b="0" dirty="0"/>
              <a:t>모든 프로그램</a:t>
            </a:r>
            <a:r>
              <a:rPr lang="en-US" altLang="ko-KR" b="0" dirty="0"/>
              <a:t>]-[Microsoft Visual Basic 2010 Express]</a:t>
            </a:r>
            <a:r>
              <a:rPr lang="ko-KR" altLang="en-US" b="0" dirty="0"/>
              <a:t>를 클릭하거나</a:t>
            </a:r>
            <a:r>
              <a:rPr lang="en-US" altLang="ko-KR" b="0" dirty="0"/>
              <a:t>, </a:t>
            </a:r>
            <a:r>
              <a:rPr lang="ko-KR" altLang="en-US" b="0" dirty="0"/>
              <a:t>바탕화면의 </a:t>
            </a:r>
            <a:r>
              <a:rPr lang="en-US" altLang="ko-KR" b="0" dirty="0"/>
              <a:t>[Microsoft Visual Basic 2010 Express] </a:t>
            </a:r>
            <a:r>
              <a:rPr lang="ko-KR" altLang="en-US" b="0" dirty="0" err="1"/>
              <a:t>바로가기</a:t>
            </a:r>
            <a:r>
              <a:rPr lang="ko-KR" altLang="en-US" b="0" dirty="0"/>
              <a:t> </a:t>
            </a:r>
            <a:r>
              <a:rPr lang="ko-KR" altLang="en-US" b="0" dirty="0" smtClean="0"/>
              <a:t>아이콘을 </a:t>
            </a:r>
            <a:r>
              <a:rPr lang="ko-KR" altLang="en-US" b="0" dirty="0" err="1"/>
              <a:t>더블클릭하여</a:t>
            </a:r>
            <a:r>
              <a:rPr lang="ko-KR" altLang="en-US" b="0" dirty="0"/>
              <a:t> 실행할 수 있다</a:t>
            </a:r>
            <a:r>
              <a:rPr lang="en-US" altLang="ko-KR" b="0" dirty="0"/>
              <a:t>.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27" y="2348880"/>
            <a:ext cx="414550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92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/>
              <a:t>비주얼</a:t>
            </a:r>
            <a:r>
              <a:rPr lang="ko-KR" altLang="en-US" dirty="0"/>
              <a:t> 베이직 </a:t>
            </a:r>
            <a:r>
              <a:rPr lang="en-US" altLang="ko-KR" dirty="0"/>
              <a:t>2010 Express </a:t>
            </a:r>
            <a:r>
              <a:rPr lang="ko-KR" altLang="en-US" dirty="0"/>
              <a:t>개발 환경 소개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ko-KR" altLang="en-US" dirty="0"/>
              <a:t> 베이직 </a:t>
            </a:r>
            <a:r>
              <a:rPr lang="en-US" altLang="ko-KR" dirty="0"/>
              <a:t>2010 Express </a:t>
            </a:r>
            <a:r>
              <a:rPr lang="ko-KR" altLang="en-US" dirty="0" smtClean="0"/>
              <a:t>시작하기</a:t>
            </a:r>
            <a:endParaRPr lang="en-US" altLang="ko-KR" dirty="0" smtClean="0"/>
          </a:p>
          <a:p>
            <a:pPr lvl="1"/>
            <a:r>
              <a:rPr lang="ko-KR" altLang="en-US" b="0" dirty="0"/>
              <a:t>프로그램을 실행하면 나타나는 시작 페이지에서 </a:t>
            </a:r>
            <a:r>
              <a:rPr lang="en-US" altLang="ko-KR" b="0" dirty="0"/>
              <a:t>[</a:t>
            </a:r>
            <a:r>
              <a:rPr lang="ko-KR" altLang="en-US" b="0" dirty="0"/>
              <a:t>새 프로젝트</a:t>
            </a:r>
            <a:r>
              <a:rPr lang="en-US" altLang="ko-KR" b="0" dirty="0"/>
              <a:t>]</a:t>
            </a:r>
            <a:r>
              <a:rPr lang="ko-KR" altLang="en-US" b="0" dirty="0"/>
              <a:t>를 클릭하거나 </a:t>
            </a:r>
            <a:r>
              <a:rPr lang="en-US" altLang="ko-KR" b="0" dirty="0"/>
              <a:t>[</a:t>
            </a:r>
            <a:r>
              <a:rPr lang="ko-KR" altLang="en-US" b="0" dirty="0"/>
              <a:t>파일</a:t>
            </a:r>
            <a:r>
              <a:rPr lang="en-US" altLang="ko-KR" b="0" dirty="0"/>
              <a:t>]-[</a:t>
            </a:r>
            <a:r>
              <a:rPr lang="ko-KR" altLang="en-US" b="0" dirty="0"/>
              <a:t>새 </a:t>
            </a:r>
            <a:r>
              <a:rPr lang="ko-KR" altLang="en-US" b="0" dirty="0" smtClean="0"/>
              <a:t>프로젝트</a:t>
            </a:r>
            <a:r>
              <a:rPr lang="en-US" altLang="ko-KR" b="0" dirty="0"/>
              <a:t>] </a:t>
            </a:r>
            <a:r>
              <a:rPr lang="ko-KR" altLang="en-US" b="0" dirty="0"/>
              <a:t>메뉴를 선택한다</a:t>
            </a:r>
            <a:r>
              <a:rPr lang="en-US" altLang="ko-KR" b="0" dirty="0"/>
              <a:t>. </a:t>
            </a:r>
            <a:r>
              <a:rPr lang="ko-KR" altLang="en-US" b="0" dirty="0"/>
              <a:t>그런 다음 </a:t>
            </a:r>
            <a:r>
              <a:rPr lang="en-US" altLang="ko-KR" b="0" dirty="0"/>
              <a:t>[</a:t>
            </a:r>
            <a:r>
              <a:rPr lang="ko-KR" altLang="en-US" b="0" dirty="0"/>
              <a:t>새 프로젝트</a:t>
            </a:r>
            <a:r>
              <a:rPr lang="en-US" altLang="ko-KR" b="0" dirty="0"/>
              <a:t>] </a:t>
            </a:r>
            <a:r>
              <a:rPr lang="ko-KR" altLang="en-US" b="0" dirty="0"/>
              <a:t>대화 상자에서 ‘</a:t>
            </a:r>
            <a:r>
              <a:rPr lang="en-US" altLang="ko-KR" b="0" dirty="0"/>
              <a:t>Windows Forms </a:t>
            </a:r>
            <a:r>
              <a:rPr lang="ko-KR" altLang="en-US" b="0" dirty="0"/>
              <a:t>응용 </a:t>
            </a:r>
            <a:r>
              <a:rPr lang="ko-KR" altLang="en-US" b="0" dirty="0" smtClean="0"/>
              <a:t>프로그램</a:t>
            </a:r>
            <a:r>
              <a:rPr lang="ko-KR" altLang="en-US" b="0" dirty="0"/>
              <a:t>’ 템플릿을 선택하고 파일명을 </a:t>
            </a:r>
            <a:r>
              <a:rPr lang="ko-KR" altLang="en-US" b="0" dirty="0" smtClean="0"/>
              <a:t>입력한다</a:t>
            </a:r>
            <a:r>
              <a:rPr lang="en-US" altLang="ko-KR" b="0" dirty="0" smtClean="0"/>
              <a:t>.</a:t>
            </a:r>
            <a:endParaRPr lang="en-US" altLang="ko-KR" dirty="0" smtClean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778" y="2276872"/>
            <a:ext cx="3899654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37" y="5085184"/>
            <a:ext cx="4972783" cy="1656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09" y="2290068"/>
            <a:ext cx="3445551" cy="2564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106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/>
              <a:t>비주얼</a:t>
            </a:r>
            <a:r>
              <a:rPr lang="ko-KR" altLang="en-US" dirty="0"/>
              <a:t> 베이직 </a:t>
            </a:r>
            <a:r>
              <a:rPr lang="en-US" altLang="ko-KR" dirty="0"/>
              <a:t>2010 Express </a:t>
            </a:r>
            <a:r>
              <a:rPr lang="ko-KR" altLang="en-US" dirty="0"/>
              <a:t>개발 환경 소개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ko-KR" altLang="en-US" dirty="0"/>
              <a:t> 베이직 </a:t>
            </a:r>
            <a:r>
              <a:rPr lang="en-US" altLang="ko-KR" dirty="0"/>
              <a:t>2010</a:t>
            </a:r>
            <a:r>
              <a:rPr lang="ko-KR" altLang="en-US" dirty="0"/>
              <a:t>의 화면 </a:t>
            </a:r>
            <a:r>
              <a:rPr lang="ko-KR" altLang="en-US" dirty="0" smtClean="0"/>
              <a:t>구성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6444208" cy="4831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15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/>
              <a:t>비주얼</a:t>
            </a:r>
            <a:r>
              <a:rPr lang="ko-KR" altLang="en-US" dirty="0"/>
              <a:t> 베이직 </a:t>
            </a:r>
            <a:r>
              <a:rPr lang="en-US" altLang="ko-KR" dirty="0"/>
              <a:t>2010 Express </a:t>
            </a:r>
            <a:r>
              <a:rPr lang="ko-KR" altLang="en-US" dirty="0"/>
              <a:t>개발 환경 소개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ko-KR" altLang="en-US" dirty="0"/>
              <a:t> 베이직 </a:t>
            </a:r>
            <a:r>
              <a:rPr lang="en-US" altLang="ko-KR" dirty="0"/>
              <a:t>2010</a:t>
            </a:r>
            <a:r>
              <a:rPr lang="ko-KR" altLang="en-US" dirty="0"/>
              <a:t>의 화면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</a:t>
            </a:r>
            <a:r>
              <a:rPr lang="ko-KR" altLang="en-US" dirty="0"/>
              <a:t>작업 명령을 풀다운 메뉴 방식으로 제공한다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smtClean="0"/>
              <a:t>표준 </a:t>
            </a:r>
            <a:r>
              <a:rPr lang="ko-KR" altLang="en-US" dirty="0"/>
              <a:t>도구 </a:t>
            </a:r>
            <a:r>
              <a:rPr lang="ko-KR" altLang="en-US" dirty="0" smtClean="0"/>
              <a:t>모음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자주 </a:t>
            </a:r>
            <a:r>
              <a:rPr lang="ko-KR" altLang="en-US" dirty="0"/>
              <a:t>사용하는 메뉴 항목을 아이콘으로 만들어 모아 놓은 것이다</a:t>
            </a:r>
            <a:r>
              <a:rPr lang="en-US" altLang="ko-KR" dirty="0"/>
              <a:t>. </a:t>
            </a:r>
            <a:r>
              <a:rPr lang="ko-KR" altLang="en-US" dirty="0"/>
              <a:t>아이콘에 커서를 놓으면 그 </a:t>
            </a:r>
            <a:r>
              <a:rPr lang="ko-KR" altLang="en-US" dirty="0" smtClean="0"/>
              <a:t>기능을 </a:t>
            </a:r>
            <a:r>
              <a:rPr lang="ko-KR" altLang="en-US" dirty="0"/>
              <a:t>풍선 도움말로 보여준다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smtClean="0"/>
              <a:t>도구 </a:t>
            </a:r>
            <a:r>
              <a:rPr lang="ko-KR" altLang="en-US" dirty="0"/>
              <a:t>상자 창 </a:t>
            </a:r>
            <a:endParaRPr lang="en-US" altLang="ko-KR" dirty="0"/>
          </a:p>
          <a:p>
            <a:pPr lvl="2"/>
            <a:r>
              <a:rPr lang="ko-KR" altLang="en-US" dirty="0" smtClean="0"/>
              <a:t>프로그램을 </a:t>
            </a:r>
            <a:r>
              <a:rPr lang="ko-KR" altLang="en-US" dirty="0"/>
              <a:t>작성할 때 사용하는 컨트롤을 모아 놓은 것이다</a:t>
            </a:r>
            <a:r>
              <a:rPr lang="en-US" altLang="ko-KR" dirty="0"/>
              <a:t>. </a:t>
            </a:r>
            <a:r>
              <a:rPr lang="ko-KR" altLang="en-US" dirty="0"/>
              <a:t>컨트롤은 텍스트 박스</a:t>
            </a:r>
            <a:r>
              <a:rPr lang="en-US" altLang="ko-KR" dirty="0"/>
              <a:t>, </a:t>
            </a:r>
            <a:r>
              <a:rPr lang="ko-KR" altLang="en-US" dirty="0"/>
              <a:t>커맨드 버튼</a:t>
            </a:r>
            <a:r>
              <a:rPr lang="en-US" altLang="ko-KR" dirty="0"/>
              <a:t>, </a:t>
            </a:r>
            <a:r>
              <a:rPr lang="ko-KR" altLang="en-US" dirty="0" smtClean="0"/>
              <a:t>체크 </a:t>
            </a:r>
            <a:r>
              <a:rPr lang="ko-KR" altLang="en-US" dirty="0"/>
              <a:t>박스 등 화면 디자인을 할 때 필요한 기본적인 구성 요소를 </a:t>
            </a:r>
            <a:r>
              <a:rPr lang="ko-KR" altLang="en-US" dirty="0" smtClean="0"/>
              <a:t>시각화 해둔 </a:t>
            </a:r>
            <a:r>
              <a:rPr lang="ko-KR" altLang="en-US" dirty="0"/>
              <a:t>것을 말한다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smtClean="0"/>
              <a:t>폼 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컨트롤을 </a:t>
            </a:r>
            <a:r>
              <a:rPr lang="ko-KR" altLang="en-US" dirty="0"/>
              <a:t>배치하여 실행 시 사용자에게 보일 화면을 디자인하는 곳이다</a:t>
            </a:r>
            <a:r>
              <a:rPr lang="en-US" altLang="ko-KR" dirty="0"/>
              <a:t>. </a:t>
            </a:r>
            <a:r>
              <a:rPr lang="ko-KR" altLang="en-US" dirty="0"/>
              <a:t>컨트롤을 정렬된 형태로 쉽게 </a:t>
            </a:r>
            <a:r>
              <a:rPr lang="ko-KR" altLang="en-US" dirty="0" smtClean="0"/>
              <a:t>그릴 수 </a:t>
            </a:r>
            <a:r>
              <a:rPr lang="ko-KR" altLang="en-US" dirty="0"/>
              <a:t>있도록 모눈을 표시할 수도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솔루션 탐색기 </a:t>
            </a:r>
            <a:r>
              <a:rPr lang="ko-KR" altLang="en-US" dirty="0" smtClean="0"/>
              <a:t>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프로젝트를 </a:t>
            </a:r>
            <a:r>
              <a:rPr lang="ko-KR" altLang="en-US" dirty="0"/>
              <a:t>구성하는 폼과 모듈</a:t>
            </a:r>
            <a:r>
              <a:rPr lang="en-US" altLang="ko-KR" dirty="0"/>
              <a:t>, </a:t>
            </a:r>
            <a:r>
              <a:rPr lang="ko-KR" altLang="en-US" dirty="0"/>
              <a:t>클래스와 리소스</a:t>
            </a:r>
            <a:r>
              <a:rPr lang="en-US" altLang="ko-KR" dirty="0"/>
              <a:t>, </a:t>
            </a:r>
            <a:r>
              <a:rPr lang="ko-KR" altLang="en-US" dirty="0"/>
              <a:t>문서 파일 구조 등을 보여준다</a:t>
            </a:r>
            <a:r>
              <a:rPr lang="en-US" altLang="ko-KR" dirty="0"/>
              <a:t>. </a:t>
            </a:r>
            <a:r>
              <a:rPr lang="ko-KR" altLang="en-US" dirty="0"/>
              <a:t>폼과 </a:t>
            </a:r>
            <a:r>
              <a:rPr lang="ko-KR" altLang="en-US" dirty="0" smtClean="0"/>
              <a:t>모듈의 추가나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폼 창과 코드 편집 창의 활성화 등을 편리하게 할 수 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373216"/>
            <a:ext cx="4609902" cy="1050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963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/>
              <a:t>비주얼</a:t>
            </a:r>
            <a:r>
              <a:rPr lang="ko-KR" altLang="en-US" dirty="0"/>
              <a:t> 베이직 </a:t>
            </a:r>
            <a:r>
              <a:rPr lang="en-US" altLang="ko-KR" dirty="0"/>
              <a:t>2010 Express </a:t>
            </a:r>
            <a:r>
              <a:rPr lang="ko-KR" altLang="en-US" dirty="0"/>
              <a:t>개발 환경 소개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ko-KR" altLang="en-US" dirty="0"/>
              <a:t> 베이직 </a:t>
            </a:r>
            <a:r>
              <a:rPr lang="en-US" altLang="ko-KR" dirty="0"/>
              <a:t>2010</a:t>
            </a:r>
            <a:r>
              <a:rPr lang="ko-KR" altLang="en-US" dirty="0"/>
              <a:t>의 화면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속성 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</a:t>
            </a:r>
            <a:r>
              <a:rPr lang="ko-KR" altLang="en-US" dirty="0"/>
              <a:t>컨트롤의 속성을 보여주는 창으로</a:t>
            </a:r>
            <a:r>
              <a:rPr lang="en-US" altLang="ko-KR" dirty="0"/>
              <a:t>, </a:t>
            </a:r>
            <a:r>
              <a:rPr lang="ko-KR" altLang="en-US" dirty="0"/>
              <a:t>속성 값을 직접 편집하고 그 결과를 즉시 확인할 수 있다</a:t>
            </a:r>
            <a:r>
              <a:rPr lang="en-US" altLang="ko-KR" dirty="0"/>
              <a:t>. </a:t>
            </a:r>
            <a:r>
              <a:rPr lang="ko-KR" altLang="en-US" dirty="0"/>
              <a:t>코드 </a:t>
            </a:r>
            <a:r>
              <a:rPr lang="ko-KR" altLang="en-US" dirty="0" smtClean="0"/>
              <a:t>편집 창에서 </a:t>
            </a:r>
            <a:r>
              <a:rPr lang="ko-KR" altLang="en-US" dirty="0"/>
              <a:t>속성 값을 지정할 수도 있지만 모두 일대일로 대응하지는 </a:t>
            </a:r>
            <a:r>
              <a:rPr lang="ko-KR" altLang="en-US" dirty="0" smtClean="0"/>
              <a:t>않는다</a:t>
            </a:r>
            <a:r>
              <a:rPr lang="en-US" altLang="ko-KR" dirty="0" smtClean="0"/>
              <a:t>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3096344" cy="3674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318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/>
              <a:t>비주얼</a:t>
            </a:r>
            <a:r>
              <a:rPr lang="ko-KR" altLang="en-US" dirty="0"/>
              <a:t> 베이직 </a:t>
            </a:r>
            <a:r>
              <a:rPr lang="en-US" altLang="ko-KR" dirty="0"/>
              <a:t>2010 Express </a:t>
            </a:r>
            <a:r>
              <a:rPr lang="ko-KR" altLang="en-US" dirty="0"/>
              <a:t>개발 환경 소개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ko-KR" altLang="en-US" dirty="0"/>
              <a:t> 베이직 </a:t>
            </a:r>
            <a:r>
              <a:rPr lang="en-US" altLang="ko-KR" dirty="0"/>
              <a:t>2010</a:t>
            </a:r>
            <a:r>
              <a:rPr lang="ko-KR" altLang="en-US" dirty="0"/>
              <a:t>의 화면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ko-KR" altLang="en-US" dirty="0"/>
              <a:t>오류 목록 </a:t>
            </a:r>
            <a:r>
              <a:rPr lang="ko-KR" altLang="en-US" dirty="0" smtClean="0"/>
              <a:t>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코드 </a:t>
            </a:r>
            <a:r>
              <a:rPr lang="ko-KR" altLang="en-US" dirty="0"/>
              <a:t>작성 시에 구문 오류나 컴파일 시에 컴파일 오류가 있는 경우에 오류 내용을 보여주는 창이다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smtClean="0"/>
              <a:t>코드 </a:t>
            </a:r>
            <a:r>
              <a:rPr lang="ko-KR" altLang="en-US" dirty="0"/>
              <a:t>편집 </a:t>
            </a:r>
            <a:r>
              <a:rPr lang="ko-KR" altLang="en-US" dirty="0" smtClean="0"/>
              <a:t>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 </a:t>
            </a:r>
            <a:r>
              <a:rPr lang="ko-KR" altLang="en-US" dirty="0"/>
              <a:t>코드를 직접 입력하여 편집하는 곳인 코드 편집 창은 처음부터 나타나지는 않으며</a:t>
            </a:r>
            <a:r>
              <a:rPr lang="en-US" altLang="ko-KR" dirty="0"/>
              <a:t>, </a:t>
            </a:r>
            <a:r>
              <a:rPr lang="ko-KR" altLang="en-US" dirty="0" err="1" smtClean="0"/>
              <a:t>다음과같이</a:t>
            </a:r>
            <a:r>
              <a:rPr lang="ko-KR" altLang="en-US" dirty="0" smtClean="0"/>
              <a:t> </a:t>
            </a:r>
            <a:r>
              <a:rPr lang="ko-KR" altLang="en-US" dirty="0"/>
              <a:t>세 가지 방법으로 열 수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폼 </a:t>
            </a:r>
            <a:r>
              <a:rPr lang="ko-KR" altLang="en-US" dirty="0"/>
              <a:t>창에서 코드를 작성할 컨트롤을 </a:t>
            </a:r>
            <a:r>
              <a:rPr lang="ko-KR" altLang="en-US" dirty="0" err="1"/>
              <a:t>더블클릭한다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컨트롤에서 </a:t>
            </a:r>
            <a:r>
              <a:rPr lang="ko-KR" altLang="en-US" dirty="0"/>
              <a:t>마우스 오른쪽 버튼을 클릭한 다음 </a:t>
            </a:r>
            <a:r>
              <a:rPr lang="en-US" altLang="ko-KR" dirty="0"/>
              <a:t>[</a:t>
            </a:r>
            <a:r>
              <a:rPr lang="ko-KR" altLang="en-US" dirty="0"/>
              <a:t>코드 보기</a:t>
            </a:r>
            <a:r>
              <a:rPr lang="en-US" altLang="ko-KR" dirty="0"/>
              <a:t>]</a:t>
            </a:r>
            <a:r>
              <a:rPr lang="ko-KR" altLang="en-US" dirty="0"/>
              <a:t>를 선택한다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메인 </a:t>
            </a:r>
            <a:r>
              <a:rPr lang="ko-KR" altLang="en-US" dirty="0"/>
              <a:t>메뉴에서 </a:t>
            </a:r>
            <a:r>
              <a:rPr lang="en-US" altLang="ko-KR" dirty="0"/>
              <a:t>[</a:t>
            </a:r>
            <a:r>
              <a:rPr lang="ko-KR" altLang="en-US" dirty="0"/>
              <a:t>보기</a:t>
            </a:r>
            <a:r>
              <a:rPr lang="en-US" altLang="ko-KR" dirty="0"/>
              <a:t>]-[</a:t>
            </a:r>
            <a:r>
              <a:rPr lang="ko-KR" altLang="en-US" dirty="0"/>
              <a:t>코드</a:t>
            </a:r>
            <a:r>
              <a:rPr lang="en-US" altLang="ko-KR" dirty="0"/>
              <a:t>]</a:t>
            </a:r>
            <a:r>
              <a:rPr lang="ko-KR" altLang="en-US" dirty="0"/>
              <a:t>를 선택한다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933056"/>
            <a:ext cx="3816424" cy="1520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350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작업 효율을 높여주는 환경 </a:t>
            </a:r>
            <a:r>
              <a:rPr lang="ko-KR" altLang="en-US" dirty="0"/>
              <a:t>설정 및 유용한 기능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작업 환경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pPr lvl="1"/>
            <a:r>
              <a:rPr lang="ko-KR" altLang="en-US" dirty="0"/>
              <a:t>작업 창 화면에 </a:t>
            </a:r>
            <a:r>
              <a:rPr lang="ko-KR" altLang="en-US" dirty="0" smtClean="0"/>
              <a:t>표시하기</a:t>
            </a:r>
            <a:endParaRPr lang="en-US" altLang="ko-KR" dirty="0" smtClean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보기</a:t>
            </a:r>
            <a:r>
              <a:rPr lang="en-US" altLang="ko-KR" dirty="0"/>
              <a:t>] </a:t>
            </a:r>
            <a:r>
              <a:rPr lang="ko-KR" altLang="en-US" dirty="0"/>
              <a:t>메뉴를 이용하여 화면에서 사라진 ① 솔루션 탐색기 창</a:t>
            </a:r>
            <a:r>
              <a:rPr lang="en-US" altLang="ko-KR" dirty="0"/>
              <a:t>, ② </a:t>
            </a:r>
            <a:r>
              <a:rPr lang="ko-KR" altLang="en-US" dirty="0"/>
              <a:t>속성 창</a:t>
            </a:r>
            <a:r>
              <a:rPr lang="en-US" altLang="ko-KR" dirty="0"/>
              <a:t>, ③ </a:t>
            </a:r>
            <a:r>
              <a:rPr lang="ko-KR" altLang="en-US" dirty="0"/>
              <a:t>도구 상자 창 </a:t>
            </a:r>
            <a:r>
              <a:rPr lang="ko-KR" altLang="en-US" dirty="0" smtClean="0"/>
              <a:t>등이 </a:t>
            </a:r>
            <a:r>
              <a:rPr lang="ko-KR" altLang="en-US" dirty="0"/>
              <a:t>다시 화면에 나타나게 할 수 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80"/>
            <a:ext cx="4849704" cy="245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497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2000" dirty="0" err="1" smtClean="0"/>
              <a:t>비주얼</a:t>
            </a:r>
            <a:r>
              <a:rPr lang="ko-KR" altLang="en-US" sz="2000" dirty="0" smtClean="0"/>
              <a:t> 베이직이란</a:t>
            </a:r>
            <a:r>
              <a:rPr lang="en-US" altLang="ko-KR" sz="2000" dirty="0" smtClean="0"/>
              <a:t>?</a:t>
            </a:r>
          </a:p>
          <a:p>
            <a:r>
              <a:rPr lang="ko-KR" altLang="en-US" sz="2000" dirty="0" err="1"/>
              <a:t>비주얼</a:t>
            </a:r>
            <a:r>
              <a:rPr lang="ko-KR" altLang="en-US" sz="2000" dirty="0"/>
              <a:t> 베이직 </a:t>
            </a:r>
            <a:r>
              <a:rPr lang="en-US" altLang="ko-KR" sz="2000" dirty="0"/>
              <a:t>2010 Express </a:t>
            </a:r>
            <a:r>
              <a:rPr lang="ko-KR" altLang="en-US" sz="2000" dirty="0" smtClean="0"/>
              <a:t>설치하기</a:t>
            </a:r>
            <a:endParaRPr lang="en-US" altLang="ko-KR" sz="2000" dirty="0" smtClean="0"/>
          </a:p>
          <a:p>
            <a:r>
              <a:rPr lang="ko-KR" altLang="en-US" sz="2000" dirty="0" err="1"/>
              <a:t>비주얼</a:t>
            </a:r>
            <a:r>
              <a:rPr lang="ko-KR" altLang="en-US" sz="2000" dirty="0"/>
              <a:t> 베이직 </a:t>
            </a:r>
            <a:r>
              <a:rPr lang="en-US" altLang="ko-KR" sz="2000" dirty="0"/>
              <a:t>2010 Express </a:t>
            </a:r>
            <a:r>
              <a:rPr lang="ko-KR" altLang="en-US" sz="2000" dirty="0"/>
              <a:t>개발 환경 </a:t>
            </a:r>
            <a:r>
              <a:rPr lang="ko-KR" altLang="en-US" sz="2000" dirty="0" smtClean="0"/>
              <a:t>소개</a:t>
            </a:r>
            <a:endParaRPr lang="en-US" altLang="ko-KR" sz="2000" dirty="0" smtClean="0"/>
          </a:p>
          <a:p>
            <a:r>
              <a:rPr lang="ko-KR" altLang="en-US" sz="2000" dirty="0" smtClean="0"/>
              <a:t>작업 </a:t>
            </a:r>
            <a:r>
              <a:rPr lang="ko-KR" altLang="en-US" sz="2000" dirty="0" smtClean="0"/>
              <a:t>효율을 높여주는 </a:t>
            </a:r>
            <a:r>
              <a:rPr lang="ko-KR" altLang="en-US" sz="2000" dirty="0" smtClean="0"/>
              <a:t>환경 </a:t>
            </a:r>
            <a:r>
              <a:rPr lang="ko-KR" altLang="en-US" sz="2000" dirty="0"/>
              <a:t>설정과 유용한 기능</a:t>
            </a:r>
            <a:endParaRPr lang="en-US" altLang="ko-K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작업 효율을 높여주는 환경 </a:t>
            </a:r>
            <a:r>
              <a:rPr lang="ko-KR" altLang="en-US" dirty="0"/>
              <a:t>설정 및 유용한 기능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작업 환경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pPr lvl="1"/>
            <a:r>
              <a:rPr lang="ko-KR" altLang="en-US" dirty="0"/>
              <a:t>작업 창의 위치 이동하고 크기 </a:t>
            </a:r>
            <a:r>
              <a:rPr lang="ko-KR" altLang="en-US" dirty="0" smtClean="0"/>
              <a:t>변경하기</a:t>
            </a:r>
            <a:endParaRPr lang="en-US" altLang="ko-KR" dirty="0" smtClean="0"/>
          </a:p>
          <a:p>
            <a:pPr lvl="2"/>
            <a:r>
              <a:rPr lang="ko-KR" altLang="en-US" dirty="0"/>
              <a:t>각 창의 제목 표시 줄을 </a:t>
            </a:r>
            <a:r>
              <a:rPr lang="ko-KR" altLang="en-US" dirty="0" smtClean="0"/>
              <a:t>마우스로 </a:t>
            </a:r>
            <a:r>
              <a:rPr lang="ko-KR" altLang="en-US" dirty="0"/>
              <a:t>드래그한다</a:t>
            </a:r>
            <a:r>
              <a:rPr lang="en-US" altLang="ko-KR" dirty="0"/>
              <a:t>. </a:t>
            </a:r>
            <a:r>
              <a:rPr lang="ko-KR" altLang="en-US" dirty="0"/>
              <a:t>또한 각 </a:t>
            </a:r>
            <a:r>
              <a:rPr lang="ko-KR" altLang="en-US" dirty="0" smtClean="0"/>
              <a:t>창의 </a:t>
            </a:r>
            <a:r>
              <a:rPr lang="ko-KR" altLang="en-US" dirty="0"/>
              <a:t>상하좌우로 마우스를 </a:t>
            </a:r>
            <a:r>
              <a:rPr lang="ko-KR" altLang="en-US" dirty="0" smtClean="0"/>
              <a:t>가져가 원하는 </a:t>
            </a:r>
            <a:r>
              <a:rPr lang="ko-KR" altLang="en-US" dirty="0"/>
              <a:t>방향으로 드래그하여 </a:t>
            </a:r>
            <a:r>
              <a:rPr lang="ko-KR" altLang="en-US" dirty="0" smtClean="0"/>
              <a:t>창의 </a:t>
            </a:r>
            <a:r>
              <a:rPr lang="ko-KR" altLang="en-US" dirty="0"/>
              <a:t>크기를 조절할 수 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09" y="2357884"/>
            <a:ext cx="4903319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779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작업 환경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pPr lvl="1"/>
            <a:r>
              <a:rPr lang="ko-KR" altLang="en-US" dirty="0"/>
              <a:t>효율적인 개발 환경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도구</a:t>
            </a:r>
            <a:r>
              <a:rPr lang="en-US" altLang="ko-KR" dirty="0"/>
              <a:t>]-[</a:t>
            </a:r>
            <a:r>
              <a:rPr lang="ko-KR" altLang="en-US" dirty="0"/>
              <a:t>옵션</a:t>
            </a:r>
            <a:r>
              <a:rPr lang="en-US" altLang="ko-KR" dirty="0"/>
              <a:t>]</a:t>
            </a:r>
            <a:r>
              <a:rPr lang="ko-KR" altLang="en-US" dirty="0"/>
              <a:t>을 선택하면 옵션 대화 상자가 나타나는데 여기서 개발에 필요한 다양한 </a:t>
            </a:r>
            <a:r>
              <a:rPr lang="ko-KR" altLang="en-US" dirty="0" smtClean="0"/>
              <a:t>환경을 설정할 </a:t>
            </a:r>
            <a:r>
              <a:rPr lang="ko-KR" altLang="en-US" dirty="0"/>
              <a:t>수 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80"/>
            <a:ext cx="4783766" cy="3173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작업 효율을 높여주는 환경 </a:t>
            </a:r>
            <a:r>
              <a:rPr lang="ko-KR" altLang="en-US" dirty="0"/>
              <a:t>설정 및 유용한 기능</a:t>
            </a:r>
            <a:r>
              <a:rPr lang="en-US" altLang="ko-KR" dirty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65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작업 효율을 높여주는 환경 설정 및 유용한 기능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작업 환경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pPr lvl="1"/>
            <a:r>
              <a:rPr lang="ko-KR" altLang="en-US" dirty="0"/>
              <a:t>코드 창의 텍스트 크기 </a:t>
            </a:r>
            <a:r>
              <a:rPr lang="ko-KR" altLang="en-US" dirty="0" smtClean="0"/>
              <a:t>변경하기</a:t>
            </a:r>
            <a:endParaRPr lang="en-US" altLang="ko-KR" dirty="0" smtClean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환경</a:t>
            </a:r>
            <a:r>
              <a:rPr lang="en-US" altLang="ko-KR" dirty="0"/>
              <a:t>]-[</a:t>
            </a:r>
            <a:r>
              <a:rPr lang="ko-KR" altLang="en-US" dirty="0"/>
              <a:t>글꼴 및 색</a:t>
            </a:r>
            <a:r>
              <a:rPr lang="en-US" altLang="ko-KR" dirty="0"/>
              <a:t>]</a:t>
            </a:r>
            <a:r>
              <a:rPr lang="ko-KR" altLang="en-US" dirty="0"/>
              <a:t>을 선택하면 글꼴</a:t>
            </a:r>
            <a:r>
              <a:rPr lang="en-US" altLang="ko-KR" dirty="0"/>
              <a:t>, </a:t>
            </a:r>
            <a:r>
              <a:rPr lang="ko-KR" altLang="en-US" dirty="0"/>
              <a:t>색</a:t>
            </a:r>
            <a:r>
              <a:rPr lang="en-US" altLang="ko-KR" dirty="0"/>
              <a:t>, </a:t>
            </a:r>
            <a:r>
              <a:rPr lang="ko-KR" altLang="en-US" dirty="0"/>
              <a:t>글꼴 크기 등을 변경할 수 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14" y="2204864"/>
            <a:ext cx="4581582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858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작업 효율을 높여주는 환경 설정 및 유용한 기능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작업 환경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pPr lvl="1"/>
            <a:r>
              <a:rPr lang="en-US" altLang="ko-KR" dirty="0"/>
              <a:t>VB </a:t>
            </a:r>
            <a:r>
              <a:rPr lang="ko-KR" altLang="en-US" dirty="0"/>
              <a:t>기본 값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프로젝트 및 솔루션</a:t>
            </a:r>
            <a:r>
              <a:rPr lang="en-US" altLang="ko-KR" dirty="0"/>
              <a:t>]-[VB </a:t>
            </a:r>
            <a:r>
              <a:rPr lang="ko-KR" altLang="en-US" dirty="0"/>
              <a:t>기본 값</a:t>
            </a:r>
            <a:r>
              <a:rPr lang="en-US" altLang="ko-KR" dirty="0"/>
              <a:t>]</a:t>
            </a:r>
            <a:r>
              <a:rPr lang="ko-KR" altLang="en-US" dirty="0"/>
              <a:t>을 선택하면 프로그램 작성 시 유용하게 활용할 수 있는 </a:t>
            </a:r>
            <a:r>
              <a:rPr lang="ko-KR" altLang="en-US" dirty="0" smtClean="0"/>
              <a:t>기본 </a:t>
            </a:r>
            <a:r>
              <a:rPr lang="ko-KR" altLang="en-US" dirty="0"/>
              <a:t>값을 설정할 수 있다</a:t>
            </a:r>
            <a:r>
              <a:rPr lang="en-US" altLang="ko-KR" dirty="0" smtClean="0"/>
              <a:t>.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33" y="2348880"/>
            <a:ext cx="4530255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33" y="5310733"/>
            <a:ext cx="5498483" cy="1513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131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작업 효율을 높여주는 환경 설정 및 유용한 기능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도움말 활용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도움말</a:t>
            </a:r>
            <a:r>
              <a:rPr lang="en-US" altLang="ko-KR" dirty="0"/>
              <a:t>]-[</a:t>
            </a:r>
            <a:r>
              <a:rPr lang="ko-KR" altLang="en-US" dirty="0"/>
              <a:t>도움말 보기</a:t>
            </a:r>
            <a:r>
              <a:rPr lang="en-US" altLang="ko-KR" dirty="0"/>
              <a:t>] </a:t>
            </a:r>
            <a:r>
              <a:rPr lang="ko-KR" altLang="en-US" dirty="0"/>
              <a:t>메뉴를 통해 온라인 도움말을 </a:t>
            </a:r>
            <a:r>
              <a:rPr lang="ko-KR" altLang="en-US" dirty="0" smtClean="0"/>
              <a:t>이용할 수 </a:t>
            </a:r>
            <a:r>
              <a:rPr lang="ko-KR" altLang="en-US" dirty="0"/>
              <a:t>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56" y="1916832"/>
            <a:ext cx="5669452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713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작업 효율을 높여주는 환경 설정 및 유용한 기능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도움말 활용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도움말</a:t>
            </a:r>
            <a:r>
              <a:rPr lang="en-US" altLang="ko-KR" dirty="0"/>
              <a:t>]-[MSDN </a:t>
            </a:r>
            <a:r>
              <a:rPr lang="ko-KR" altLang="en-US" dirty="0"/>
              <a:t>포럼</a:t>
            </a:r>
            <a:r>
              <a:rPr lang="en-US" altLang="ko-KR" dirty="0"/>
              <a:t>]</a:t>
            </a:r>
            <a:r>
              <a:rPr lang="ko-KR" altLang="en-US" dirty="0"/>
              <a:t>을 선택하면 프로그램 관련 공지 사항이나 다른 사람의 </a:t>
            </a:r>
            <a:r>
              <a:rPr lang="ko-KR" altLang="en-US" dirty="0" smtClean="0"/>
              <a:t>질의응답 내용을 </a:t>
            </a:r>
            <a:r>
              <a:rPr lang="ko-KR" altLang="en-US" dirty="0"/>
              <a:t>볼 수 있고</a:t>
            </a:r>
            <a:r>
              <a:rPr lang="en-US" altLang="ko-KR" dirty="0"/>
              <a:t>, </a:t>
            </a:r>
            <a:r>
              <a:rPr lang="ko-KR" altLang="en-US" dirty="0"/>
              <a:t>궁금한 점에 대해 조언을 얻을 수도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60848"/>
            <a:ext cx="6408712" cy="451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893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작업 효율을 높여주는 환경 설정 및 유용한 기능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유용한 </a:t>
            </a:r>
            <a:r>
              <a:rPr lang="ko-KR" altLang="en-US" dirty="0" err="1"/>
              <a:t>비주얼</a:t>
            </a:r>
            <a:r>
              <a:rPr lang="ko-KR" altLang="en-US" dirty="0"/>
              <a:t> 베이직 </a:t>
            </a:r>
            <a:r>
              <a:rPr lang="ko-KR" altLang="en-US" dirty="0" smtClean="0"/>
              <a:t>단축키</a:t>
            </a:r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61603"/>
            <a:ext cx="4106666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61" y="3726415"/>
            <a:ext cx="603310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200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작업 효율을 높여주는 환경 설정 및 유용한 기능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유용한 </a:t>
            </a:r>
            <a:r>
              <a:rPr lang="ko-KR" altLang="en-US" dirty="0" err="1"/>
              <a:t>비주얼</a:t>
            </a:r>
            <a:r>
              <a:rPr lang="ko-KR" altLang="en-US" dirty="0"/>
              <a:t> 베이직 </a:t>
            </a:r>
            <a:r>
              <a:rPr lang="ko-KR" altLang="en-US" dirty="0" smtClean="0"/>
              <a:t>단축키</a:t>
            </a:r>
            <a:endParaRPr lang="en-US" altLang="ko-KR" dirty="0" smtClean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3815440"/>
            <a:ext cx="6405701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8800"/>
            <a:ext cx="716886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453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/>
              <a:t>비주얼</a:t>
            </a:r>
            <a:r>
              <a:rPr lang="ko-KR" altLang="en-US" dirty="0"/>
              <a:t> 베이직이란</a:t>
            </a:r>
            <a:r>
              <a:rPr lang="en-US" altLang="ko-KR" dirty="0" smtClean="0"/>
              <a:t>?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프로그래밍 언어와 컴파일러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프로그래밍 언어</a:t>
            </a:r>
            <a:endParaRPr lang="en-US" altLang="ko-KR" dirty="0" smtClean="0"/>
          </a:p>
          <a:p>
            <a:pPr lvl="2"/>
            <a:r>
              <a:rPr lang="ko-KR" altLang="en-US" dirty="0"/>
              <a:t>인간과 컴퓨터가 상호 작용을 할 </a:t>
            </a:r>
            <a:r>
              <a:rPr lang="ko-KR" altLang="en-US" dirty="0" smtClean="0"/>
              <a:t>때 사용하는 언어</a:t>
            </a:r>
            <a:endParaRPr lang="en-US" altLang="ko-KR" dirty="0"/>
          </a:p>
          <a:p>
            <a:pPr lvl="2"/>
            <a:r>
              <a:rPr lang="ko-KR" altLang="en-US" dirty="0" smtClean="0"/>
              <a:t>인간이 문제 해결을 위해 명령어를 정해진 규칙에 맞추고 프로그램을 작성한다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작성된 프로그램을 컴퓨터가 해석하여 수행한다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고급 언어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인간이 사용하는 언어와 유사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 </a:t>
            </a:r>
            <a:r>
              <a:rPr lang="ko-KR" altLang="en-US" dirty="0" smtClean="0"/>
              <a:t>언어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비주얼 베이직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저급 언어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기계가 이해하고 처리할 수 있는 언어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기계어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어셈블리어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72" y="4581128"/>
            <a:ext cx="4093568" cy="155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058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/>
              <a:t>비주얼</a:t>
            </a:r>
            <a:r>
              <a:rPr lang="ko-KR" altLang="en-US" dirty="0"/>
              <a:t> 베이직이란</a:t>
            </a:r>
            <a:r>
              <a:rPr lang="en-US" altLang="ko-KR" dirty="0" smtClean="0"/>
              <a:t>?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프로그래밍 언어와 컴파일러</a:t>
            </a:r>
            <a:endParaRPr lang="en-US" altLang="ko-KR" dirty="0" smtClean="0"/>
          </a:p>
          <a:p>
            <a:pPr lvl="1"/>
            <a:r>
              <a:rPr lang="ko-KR" altLang="en-US" dirty="0"/>
              <a:t>기계어나 어셈블리어는 인간이 </a:t>
            </a:r>
            <a:r>
              <a:rPr lang="ko-KR" altLang="en-US" dirty="0" smtClean="0"/>
              <a:t>이해하기 어려워서 인간이 </a:t>
            </a:r>
            <a:r>
              <a:rPr lang="ko-KR" altLang="en-US" dirty="0"/>
              <a:t>사용하는 언어와 유사한 고급 언어가 </a:t>
            </a:r>
            <a:r>
              <a:rPr lang="ko-KR" altLang="en-US" dirty="0" smtClean="0"/>
              <a:t>등장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고급 </a:t>
            </a:r>
            <a:r>
              <a:rPr lang="ko-KR" altLang="en-US" dirty="0"/>
              <a:t>언어를 컴퓨터가 이해할 </a:t>
            </a:r>
            <a:r>
              <a:rPr lang="ko-KR" altLang="en-US" dirty="0" smtClean="0"/>
              <a:t>수 있는 </a:t>
            </a:r>
            <a:r>
              <a:rPr lang="ko-KR" altLang="en-US" dirty="0"/>
              <a:t>기계어로 </a:t>
            </a:r>
            <a:r>
              <a:rPr lang="ko-KR" altLang="en-US" dirty="0" smtClean="0"/>
              <a:t>바꿔줌</a:t>
            </a:r>
            <a:endParaRPr lang="en-US" altLang="ko-KR" dirty="0" smtClean="0"/>
          </a:p>
          <a:p>
            <a:pPr lvl="2"/>
            <a:r>
              <a:rPr lang="ko-KR" altLang="en-US" dirty="0"/>
              <a:t>일반적으로 컴파일러 언어로 작성된 프로그램은 하나의 문서 파일 형태</a:t>
            </a:r>
            <a:r>
              <a:rPr lang="en-US" altLang="ko-KR" dirty="0"/>
              <a:t>(</a:t>
            </a:r>
            <a:r>
              <a:rPr lang="ko-KR" altLang="en-US" dirty="0"/>
              <a:t>소스 파일</a:t>
            </a:r>
            <a:r>
              <a:rPr lang="en-US" altLang="ko-KR" dirty="0"/>
              <a:t>)</a:t>
            </a:r>
            <a:r>
              <a:rPr lang="ko-KR" altLang="en-US" dirty="0"/>
              <a:t>로 저장되며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번역기 </a:t>
            </a:r>
            <a:r>
              <a:rPr lang="ko-KR" altLang="en-US" dirty="0"/>
              <a:t>프로그램인 컴파일러가 이 문서 파일을 </a:t>
            </a:r>
            <a:r>
              <a:rPr lang="ko-KR" altLang="en-US" dirty="0" err="1" smtClean="0"/>
              <a:t>컴파일하여</a:t>
            </a:r>
            <a:r>
              <a:rPr lang="ko-KR" altLang="en-US" dirty="0" smtClean="0"/>
              <a:t> </a:t>
            </a:r>
            <a:r>
              <a:rPr lang="ko-KR" altLang="en-US" dirty="0"/>
              <a:t>컴퓨터가 이해하고 실행 </a:t>
            </a:r>
            <a:r>
              <a:rPr lang="ko-KR" altLang="en-US" dirty="0" smtClean="0"/>
              <a:t>가능한 형태인 </a:t>
            </a:r>
            <a:r>
              <a:rPr lang="en-US" altLang="ko-KR" dirty="0"/>
              <a:t>EXE </a:t>
            </a:r>
            <a:r>
              <a:rPr lang="ko-KR" altLang="en-US" dirty="0"/>
              <a:t>파일</a:t>
            </a:r>
            <a:r>
              <a:rPr lang="en-US" altLang="ko-KR" dirty="0"/>
              <a:t>(</a:t>
            </a:r>
            <a:r>
              <a:rPr lang="ko-KR" altLang="en-US" dirty="0"/>
              <a:t>실행 파일</a:t>
            </a:r>
            <a:r>
              <a:rPr lang="en-US" altLang="ko-KR" dirty="0"/>
              <a:t>)</a:t>
            </a:r>
            <a:r>
              <a:rPr lang="ko-KR" altLang="en-US" dirty="0" smtClean="0"/>
              <a:t>을 생성한다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편집</a:t>
            </a:r>
            <a:r>
              <a:rPr lang="ko-KR" altLang="en-US" dirty="0"/>
              <a:t>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프로그램을 작성하는 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디버</a:t>
            </a:r>
            <a:r>
              <a:rPr lang="ko-KR" altLang="en-US" dirty="0"/>
              <a:t>깅</a:t>
            </a:r>
            <a:endParaRPr lang="en-US" altLang="ko-KR" dirty="0"/>
          </a:p>
          <a:p>
            <a:pPr lvl="2"/>
            <a:r>
              <a:rPr lang="ko-KR" altLang="en-US" dirty="0" smtClean="0"/>
              <a:t>문법에 </a:t>
            </a:r>
            <a:r>
              <a:rPr lang="ko-KR" altLang="en-US" dirty="0"/>
              <a:t>맞게 </a:t>
            </a:r>
            <a:r>
              <a:rPr lang="ko-KR" altLang="en-US" dirty="0" smtClean="0"/>
              <a:t>프로그램이 작성되지 않아 </a:t>
            </a:r>
            <a:r>
              <a:rPr lang="ko-KR" altLang="en-US" dirty="0"/>
              <a:t>컴파일 과정에서 발생한 오류를 수정하는 </a:t>
            </a:r>
            <a:r>
              <a:rPr lang="ko-KR" altLang="en-US" dirty="0" smtClean="0"/>
              <a:t>것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57963"/>
            <a:ext cx="4089698" cy="1567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048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/>
              <a:t>비주얼</a:t>
            </a:r>
            <a:r>
              <a:rPr lang="ko-KR" altLang="en-US" dirty="0"/>
              <a:t> 베이직이란</a:t>
            </a:r>
            <a:r>
              <a:rPr lang="en-US" altLang="ko-KR" dirty="0" smtClean="0"/>
              <a:t>?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윈도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r>
              <a:rPr lang="ko-KR" altLang="en-US" dirty="0"/>
              <a:t>윈도 운영체제에서 동작하는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공통된 </a:t>
            </a:r>
            <a:r>
              <a:rPr lang="ko-KR" altLang="en-US" dirty="0"/>
              <a:t>그래픽 사용자 </a:t>
            </a:r>
            <a:r>
              <a:rPr lang="ko-KR" altLang="en-US" dirty="0" smtClean="0"/>
              <a:t>인터페이스</a:t>
            </a:r>
            <a:r>
              <a:rPr lang="en-US" altLang="ko-KR" dirty="0" smtClean="0"/>
              <a:t>(graphic </a:t>
            </a:r>
            <a:r>
              <a:rPr lang="en-US" altLang="ko-KR" dirty="0"/>
              <a:t>user interface, </a:t>
            </a:r>
            <a:r>
              <a:rPr lang="en-US" altLang="ko-KR" dirty="0" smtClean="0"/>
              <a:t>GUI)</a:t>
            </a:r>
            <a:r>
              <a:rPr lang="ko-KR" altLang="en-US" dirty="0" smtClean="0"/>
              <a:t>를 </a:t>
            </a:r>
            <a:r>
              <a:rPr lang="ko-KR" altLang="en-US" dirty="0"/>
              <a:t>사용한다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b="0" dirty="0" smtClean="0"/>
              <a:t>예 </a:t>
            </a:r>
            <a:r>
              <a:rPr lang="en-US" altLang="ko-KR" b="0" dirty="0" smtClean="0"/>
              <a:t>- MS </a:t>
            </a:r>
            <a:r>
              <a:rPr lang="ko-KR" altLang="en-US" b="0" dirty="0" smtClean="0"/>
              <a:t>워드</a:t>
            </a:r>
            <a:r>
              <a:rPr lang="en-US" altLang="ko-KR" b="0" dirty="0" smtClean="0"/>
              <a:t>,</a:t>
            </a:r>
            <a:r>
              <a:rPr lang="ko-KR" altLang="en-US" b="0" dirty="0" smtClean="0"/>
              <a:t> 한글</a:t>
            </a:r>
            <a:endParaRPr lang="en-US" altLang="ko-KR" b="0" dirty="0" smtClean="0"/>
          </a:p>
          <a:p>
            <a:pPr lvl="2"/>
            <a:r>
              <a:rPr lang="ko-KR" altLang="en-US" dirty="0" err="1"/>
              <a:t>비주얼</a:t>
            </a:r>
            <a:r>
              <a:rPr lang="ko-KR" altLang="en-US" dirty="0"/>
              <a:t> 베이직으로 이와 같은 윈도 프로그램을 개발할 수 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80928"/>
            <a:ext cx="5570267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27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/>
              <a:t>비주얼</a:t>
            </a:r>
            <a:r>
              <a:rPr lang="ko-KR" altLang="en-US" dirty="0"/>
              <a:t> 베이직이란</a:t>
            </a:r>
            <a:r>
              <a:rPr lang="en-US" altLang="ko-KR" dirty="0" smtClean="0"/>
              <a:t>?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ko-KR" altLang="en-US" dirty="0"/>
              <a:t> 베이직의 역사와 </a:t>
            </a:r>
            <a:r>
              <a:rPr lang="ko-KR" altLang="en-US" dirty="0" smtClean="0"/>
              <a:t>종류</a:t>
            </a:r>
            <a:endParaRPr lang="en-US" altLang="ko-KR" dirty="0" smtClean="0"/>
          </a:p>
          <a:p>
            <a:pPr lvl="1"/>
            <a:r>
              <a:rPr lang="ko-KR" altLang="en-US" dirty="0" err="1"/>
              <a:t>비주얼</a:t>
            </a:r>
            <a:r>
              <a:rPr lang="ko-KR" altLang="en-US" dirty="0"/>
              <a:t> </a:t>
            </a:r>
            <a:r>
              <a:rPr lang="ko-KR" altLang="en-US" dirty="0" smtClean="0"/>
              <a:t>베이직</a:t>
            </a:r>
            <a:endParaRPr lang="en-US" altLang="ko-KR" dirty="0" smtClean="0"/>
          </a:p>
          <a:p>
            <a:pPr lvl="2"/>
            <a:r>
              <a:rPr lang="en-US" altLang="ko-KR" dirty="0"/>
              <a:t>1991</a:t>
            </a:r>
            <a:r>
              <a:rPr lang="ko-KR" altLang="en-US" dirty="0"/>
              <a:t>년에 </a:t>
            </a:r>
            <a:r>
              <a:rPr lang="en-US" altLang="ko-KR" dirty="0"/>
              <a:t>1.0 </a:t>
            </a:r>
            <a:r>
              <a:rPr lang="ko-KR" altLang="en-US" dirty="0" smtClean="0"/>
              <a:t>버전 발표</a:t>
            </a:r>
            <a:endParaRPr lang="en-US" altLang="ko-KR" dirty="0"/>
          </a:p>
          <a:p>
            <a:pPr lvl="2"/>
            <a:r>
              <a:rPr lang="ko-KR" altLang="en-US" dirty="0" smtClean="0"/>
              <a:t>베이직이라는 </a:t>
            </a:r>
            <a:r>
              <a:rPr lang="ko-KR" altLang="en-US" dirty="0"/>
              <a:t>언어가 </a:t>
            </a:r>
            <a:r>
              <a:rPr lang="ko-KR" altLang="en-US" dirty="0" smtClean="0"/>
              <a:t>발전한 </a:t>
            </a:r>
            <a:r>
              <a:rPr lang="ko-KR" altLang="en-US" dirty="0"/>
              <a:t>프로그래밍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마이크로소프트에서 </a:t>
            </a:r>
            <a:r>
              <a:rPr lang="ko-KR" altLang="en-US" dirty="0"/>
              <a:t>개발한 프로그램 통합 개발 </a:t>
            </a:r>
            <a:r>
              <a:rPr lang="ko-KR" altLang="en-US" dirty="0" smtClean="0"/>
              <a:t>도구</a:t>
            </a:r>
            <a:endParaRPr lang="en-US" altLang="ko-KR" dirty="0" smtClean="0"/>
          </a:p>
          <a:p>
            <a:pPr lvl="2"/>
            <a:r>
              <a:rPr lang="ko-KR" altLang="en-US" dirty="0"/>
              <a:t>기존의 베이직 언어가 가진 편집기</a:t>
            </a:r>
            <a:r>
              <a:rPr lang="en-US" altLang="ko-KR" dirty="0"/>
              <a:t>, </a:t>
            </a:r>
            <a:r>
              <a:rPr lang="ko-KR" altLang="en-US" dirty="0"/>
              <a:t>컴파일러</a:t>
            </a:r>
            <a:r>
              <a:rPr lang="en-US" altLang="ko-KR" dirty="0"/>
              <a:t>, </a:t>
            </a:r>
            <a:r>
              <a:rPr lang="ko-KR" altLang="en-US" dirty="0"/>
              <a:t>디버깅 기능 외에 </a:t>
            </a:r>
            <a:r>
              <a:rPr lang="en-US" altLang="ko-KR" dirty="0"/>
              <a:t>GUI </a:t>
            </a:r>
            <a:r>
              <a:rPr lang="ko-KR" altLang="en-US" dirty="0"/>
              <a:t>기능을 </a:t>
            </a:r>
            <a:r>
              <a:rPr lang="ko-KR" altLang="en-US" dirty="0" smtClean="0"/>
              <a:t>추가한 </a:t>
            </a:r>
            <a:r>
              <a:rPr lang="ko-KR" altLang="en-US" dirty="0"/>
              <a:t>통합 개발 </a:t>
            </a:r>
            <a:r>
              <a:rPr lang="ko-KR" altLang="en-US" dirty="0" smtClean="0"/>
              <a:t>환경</a:t>
            </a:r>
            <a:r>
              <a:rPr lang="en-US" altLang="ko-KR" dirty="0" smtClean="0"/>
              <a:t>(integrated </a:t>
            </a:r>
            <a:r>
              <a:rPr lang="en-US" altLang="ko-KR" dirty="0"/>
              <a:t>development environment, </a:t>
            </a:r>
            <a:r>
              <a:rPr lang="en-US" altLang="ko-KR" dirty="0" smtClean="0"/>
              <a:t>IDE)</a:t>
            </a:r>
            <a:r>
              <a:rPr lang="ko-KR" altLang="en-US" dirty="0" smtClean="0"/>
              <a:t>을 </a:t>
            </a:r>
            <a:r>
              <a:rPr lang="ko-KR" altLang="en-US" dirty="0"/>
              <a:t>제공하므로 초보자도 키워드 몇 </a:t>
            </a:r>
            <a:r>
              <a:rPr lang="ko-KR" altLang="en-US" dirty="0" smtClean="0"/>
              <a:t>개만으로도 윈도 </a:t>
            </a:r>
            <a:r>
              <a:rPr lang="ko-KR" altLang="en-US" dirty="0"/>
              <a:t>기반 응용 프로그램을 빠르고 쉽게 만들 수 있다</a:t>
            </a:r>
            <a:r>
              <a:rPr lang="en-US" altLang="ko-KR" dirty="0" smtClean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70" y="3573016"/>
            <a:ext cx="6267897" cy="1018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591481"/>
            <a:ext cx="5750345" cy="881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538139"/>
            <a:ext cx="5711825" cy="119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246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/>
              <a:t>비주얼</a:t>
            </a:r>
            <a:r>
              <a:rPr lang="ko-KR" altLang="en-US" dirty="0"/>
              <a:t> 베이직이란</a:t>
            </a:r>
            <a:r>
              <a:rPr lang="en-US" altLang="ko-KR" dirty="0" smtClean="0"/>
              <a:t>?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ko-KR" altLang="en-US" dirty="0"/>
              <a:t> 베이직의 역사와 </a:t>
            </a:r>
            <a:r>
              <a:rPr lang="ko-KR" altLang="en-US" dirty="0" smtClean="0"/>
              <a:t>종류</a:t>
            </a:r>
            <a:endParaRPr lang="en-US" altLang="ko-KR" dirty="0" smtClean="0"/>
          </a:p>
          <a:p>
            <a:pPr lvl="1"/>
            <a:r>
              <a:rPr lang="ko-KR" altLang="en-US" dirty="0" err="1"/>
              <a:t>닷넷과</a:t>
            </a:r>
            <a:r>
              <a:rPr lang="ko-KR" altLang="en-US" dirty="0"/>
              <a:t> </a:t>
            </a:r>
            <a:r>
              <a:rPr lang="en-US" altLang="ko-KR" dirty="0" err="1" smtClean="0"/>
              <a:t>VB.Net</a:t>
            </a:r>
            <a:endParaRPr lang="en-US" altLang="ko-KR" dirty="0" smtClean="0"/>
          </a:p>
          <a:p>
            <a:pPr lvl="2"/>
            <a:r>
              <a:rPr lang="ko-KR" altLang="en-US" dirty="0" err="1"/>
              <a:t>닷넷은</a:t>
            </a:r>
            <a:r>
              <a:rPr lang="ko-KR" altLang="en-US" dirty="0"/>
              <a:t> </a:t>
            </a:r>
            <a:r>
              <a:rPr lang="ko-KR" altLang="en-US" dirty="0" smtClean="0"/>
              <a:t>마이크로소프트에서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에 대응하여 나온 기술</a:t>
            </a:r>
            <a:endParaRPr lang="en-US" altLang="ko-KR" dirty="0" smtClean="0"/>
          </a:p>
          <a:p>
            <a:pPr lvl="2"/>
            <a:r>
              <a:rPr lang="en-US" altLang="ko-KR" dirty="0" err="1"/>
              <a:t>.Net</a:t>
            </a:r>
            <a:r>
              <a:rPr lang="en-US" altLang="ko-KR" dirty="0"/>
              <a:t> Visual </a:t>
            </a:r>
            <a:r>
              <a:rPr lang="en-US" altLang="ko-KR" dirty="0" smtClean="0"/>
              <a:t>Studio</a:t>
            </a:r>
            <a:r>
              <a:rPr lang="en-US" altLang="ko-KR" dirty="0"/>
              <a:t>,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.</a:t>
            </a:r>
            <a:r>
              <a:rPr lang="en-US" altLang="ko-KR" dirty="0" err="1"/>
              <a:t>Net</a:t>
            </a:r>
            <a:r>
              <a:rPr lang="en-US" altLang="ko-KR" dirty="0"/>
              <a:t> Framework, </a:t>
            </a:r>
            <a:r>
              <a:rPr lang="en-US" altLang="ko-KR" dirty="0" smtClean="0"/>
              <a:t>C#,</a:t>
            </a:r>
            <a:r>
              <a:rPr lang="ko-KR" altLang="en-US" dirty="0" smtClean="0"/>
              <a:t> </a:t>
            </a:r>
            <a:r>
              <a:rPr lang="en-US" altLang="ko-KR" dirty="0"/>
              <a:t>ASP.NET </a:t>
            </a:r>
            <a:r>
              <a:rPr lang="ko-KR" altLang="en-US" dirty="0"/>
              <a:t>등으로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언어의 통합성을 제공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</a:t>
            </a:r>
            <a:r>
              <a:rPr lang="ko-KR" altLang="en-US" dirty="0"/>
              <a:t>언어로 작성된 부분들을 통합하여 하나의 큰 프로그램을 완성할 </a:t>
            </a:r>
            <a:r>
              <a:rPr lang="ko-KR" altLang="en-US" dirty="0" smtClean="0"/>
              <a:t>수 있음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9010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/>
              <a:t>비주얼</a:t>
            </a:r>
            <a:r>
              <a:rPr lang="ko-KR" altLang="en-US" dirty="0"/>
              <a:t> 베이직이란</a:t>
            </a:r>
            <a:r>
              <a:rPr lang="en-US" altLang="ko-KR" dirty="0" smtClean="0"/>
              <a:t>?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ko-KR" altLang="en-US" dirty="0"/>
              <a:t> 베이직의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VB.Net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닷넷</a:t>
            </a:r>
            <a:r>
              <a:rPr lang="ko-KR" altLang="en-US" dirty="0" smtClean="0"/>
              <a:t> </a:t>
            </a:r>
            <a:r>
              <a:rPr lang="ko-KR" altLang="en-US" dirty="0"/>
              <a:t>프레임워크를 밑바탕으로</a:t>
            </a:r>
            <a:r>
              <a:rPr lang="en-US" altLang="ko-KR" dirty="0"/>
              <a:t>, </a:t>
            </a:r>
            <a:r>
              <a:rPr lang="ko-KR" altLang="en-US" dirty="0"/>
              <a:t>기존의 </a:t>
            </a:r>
            <a:r>
              <a:rPr lang="ko-KR" altLang="en-US" dirty="0" err="1"/>
              <a:t>비주얼</a:t>
            </a:r>
            <a:r>
              <a:rPr lang="ko-KR" altLang="en-US" dirty="0"/>
              <a:t> 베이직 체계에 객체 지향 기술을 </a:t>
            </a:r>
            <a:r>
              <a:rPr lang="ko-KR" altLang="en-US" dirty="0" smtClean="0"/>
              <a:t>접목한 언어</a:t>
            </a:r>
            <a:endParaRPr lang="en-US" altLang="ko-KR" dirty="0" smtClean="0"/>
          </a:p>
          <a:p>
            <a:pPr lvl="2"/>
            <a:r>
              <a:rPr lang="ko-KR" altLang="en-US" b="0" dirty="0" smtClean="0"/>
              <a:t>객체 </a:t>
            </a:r>
            <a:r>
              <a:rPr lang="ko-KR" altLang="en-US" b="0" dirty="0"/>
              <a:t>지향 프로그래밍</a:t>
            </a:r>
            <a:r>
              <a:rPr lang="en-US" altLang="ko-KR" b="0" dirty="0"/>
              <a:t>(object-oriented programming, OOP)</a:t>
            </a:r>
            <a:r>
              <a:rPr lang="ko-KR" altLang="en-US" b="0" dirty="0"/>
              <a:t>을 </a:t>
            </a:r>
            <a:r>
              <a:rPr lang="ko-KR" altLang="en-US" b="0" dirty="0" smtClean="0"/>
              <a:t>지원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이벤트 </a:t>
            </a:r>
            <a:r>
              <a:rPr lang="ko-KR" altLang="en-US" b="0" dirty="0"/>
              <a:t>기반 프로그래밍</a:t>
            </a:r>
            <a:r>
              <a:rPr lang="en-US" altLang="ko-KR" b="0" dirty="0"/>
              <a:t>(event-driven programming, EDP)</a:t>
            </a:r>
            <a:r>
              <a:rPr lang="ko-KR" altLang="en-US" b="0" dirty="0"/>
              <a:t>을 </a:t>
            </a:r>
            <a:r>
              <a:rPr lang="ko-KR" altLang="en-US" b="0" dirty="0" smtClean="0"/>
              <a:t>지원</a:t>
            </a:r>
            <a:endParaRPr lang="en-US" altLang="ko-KR" b="0" dirty="0"/>
          </a:p>
          <a:p>
            <a:pPr lvl="2"/>
            <a:r>
              <a:rPr lang="ko-KR" altLang="en-US" b="0" dirty="0" smtClean="0"/>
              <a:t>자동화된 </a:t>
            </a:r>
            <a:r>
              <a:rPr lang="ko-KR" altLang="en-US" b="0" dirty="0"/>
              <a:t>프로그래밍 코드를 </a:t>
            </a:r>
            <a:r>
              <a:rPr lang="ko-KR" altLang="en-US" b="0" dirty="0" smtClean="0"/>
              <a:t>제공</a:t>
            </a:r>
            <a:endParaRPr lang="en-US" altLang="ko-KR" b="0" dirty="0"/>
          </a:p>
          <a:p>
            <a:pPr lvl="2"/>
            <a:r>
              <a:rPr lang="ko-KR" altLang="en-US" b="0" dirty="0" smtClean="0"/>
              <a:t>개체 </a:t>
            </a:r>
            <a:r>
              <a:rPr lang="ko-KR" altLang="en-US" b="0" dirty="0"/>
              <a:t>연결 및 포함</a:t>
            </a:r>
            <a:r>
              <a:rPr lang="en-US" altLang="ko-KR" b="0" dirty="0"/>
              <a:t>(object linking and embedding, OLE) </a:t>
            </a:r>
            <a:r>
              <a:rPr lang="ko-KR" altLang="en-US" b="0" dirty="0"/>
              <a:t>기능을 </a:t>
            </a:r>
            <a:r>
              <a:rPr lang="ko-KR" altLang="en-US" b="0" dirty="0" smtClean="0"/>
              <a:t>지원</a:t>
            </a:r>
            <a:endParaRPr lang="en-US" altLang="ko-KR" b="0" dirty="0"/>
          </a:p>
          <a:p>
            <a:pPr lvl="2"/>
            <a:r>
              <a:rPr lang="ko-KR" altLang="en-US" b="0" dirty="0" smtClean="0"/>
              <a:t>웹 </a:t>
            </a:r>
            <a:r>
              <a:rPr lang="ko-KR" altLang="en-US" b="0" dirty="0"/>
              <a:t>기반 응용 프로그램을 개발할 수 </a:t>
            </a:r>
            <a:r>
              <a:rPr lang="ko-KR" altLang="en-US" b="0" dirty="0" smtClean="0"/>
              <a:t>있음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550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비주얼</a:t>
            </a:r>
            <a:r>
              <a:rPr lang="ko-KR" altLang="en-US" dirty="0"/>
              <a:t> 베이직 </a:t>
            </a:r>
            <a:r>
              <a:rPr lang="en-US" altLang="ko-KR" dirty="0"/>
              <a:t>2010 Express </a:t>
            </a:r>
            <a:r>
              <a:rPr lang="ko-KR" altLang="en-US" dirty="0"/>
              <a:t>설치하기	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400" dirty="0"/>
              <a:t>www.microsoft.com</a:t>
            </a:r>
            <a:r>
              <a:rPr lang="ko-KR" altLang="en-US" sz="1400" dirty="0"/>
              <a:t>에 접속하여 </a:t>
            </a:r>
            <a:r>
              <a:rPr lang="en-US" altLang="ko-KR" sz="1400" dirty="0"/>
              <a:t>[</a:t>
            </a:r>
            <a:r>
              <a:rPr lang="ko-KR" altLang="en-US" sz="1400" dirty="0"/>
              <a:t>제품</a:t>
            </a:r>
            <a:r>
              <a:rPr lang="en-US" altLang="ko-KR" sz="1400" dirty="0"/>
              <a:t>]-[Visual Studio]</a:t>
            </a:r>
            <a:r>
              <a:rPr lang="ko-KR" altLang="en-US" sz="1400" dirty="0"/>
              <a:t>를 클릭한다</a:t>
            </a:r>
            <a:r>
              <a:rPr lang="en-US" altLang="ko-KR" sz="1400" dirty="0"/>
              <a:t>. Visual Studio </a:t>
            </a:r>
            <a:r>
              <a:rPr lang="ko-KR" altLang="en-US" sz="1400" dirty="0"/>
              <a:t>화면에서 </a:t>
            </a:r>
            <a:r>
              <a:rPr lang="en-US" altLang="ko-KR" sz="1400" dirty="0"/>
              <a:t>[</a:t>
            </a:r>
            <a:r>
              <a:rPr lang="ko-KR" altLang="en-US" sz="1400" dirty="0"/>
              <a:t>다운로드</a:t>
            </a:r>
            <a:r>
              <a:rPr lang="en-US" altLang="ko-KR" sz="1400" dirty="0"/>
              <a:t>]-[2010 Express]</a:t>
            </a:r>
            <a:r>
              <a:rPr lang="ko-KR" altLang="en-US" sz="1400" dirty="0"/>
              <a:t>를 클릭하고 </a:t>
            </a:r>
            <a:r>
              <a:rPr lang="en-US" altLang="ko-KR" sz="1400" dirty="0"/>
              <a:t>[Visual Basic 2010 Express]</a:t>
            </a:r>
            <a:r>
              <a:rPr lang="ko-KR" altLang="en-US" sz="1400" dirty="0"/>
              <a:t>를 선택한다</a:t>
            </a:r>
            <a:r>
              <a:rPr lang="en-US" altLang="ko-KR" sz="1400" dirty="0"/>
              <a:t>. ‘</a:t>
            </a:r>
            <a:r>
              <a:rPr lang="ko-KR" altLang="en-US" sz="1400" dirty="0"/>
              <a:t>다운로드 언어’ 설정을 </a:t>
            </a:r>
            <a:r>
              <a:rPr lang="ko-KR" altLang="en-US" sz="1400" dirty="0" err="1"/>
              <a:t>확인한후</a:t>
            </a:r>
            <a:r>
              <a:rPr lang="ko-KR" altLang="en-US" sz="1400" dirty="0"/>
              <a:t> </a:t>
            </a:r>
            <a:r>
              <a:rPr lang="en-US" altLang="ko-KR" sz="1400" dirty="0"/>
              <a:t>&lt;</a:t>
            </a:r>
            <a:r>
              <a:rPr lang="ko-KR" altLang="en-US" sz="1400" dirty="0"/>
              <a:t>지금 설치</a:t>
            </a:r>
            <a:r>
              <a:rPr lang="en-US" altLang="ko-KR" sz="1400" dirty="0"/>
              <a:t>&gt;</a:t>
            </a:r>
            <a:r>
              <a:rPr lang="ko-KR" altLang="en-US" sz="1400" dirty="0"/>
              <a:t>를 클릭한다</a:t>
            </a:r>
            <a:r>
              <a:rPr lang="en-US" altLang="ko-KR" sz="1400" dirty="0"/>
              <a:t>.</a:t>
            </a:r>
          </a:p>
          <a:p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882080"/>
            <a:ext cx="126014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 smtClean="0">
                <a:latin typeface="+mn-ea"/>
                <a:ea typeface="+mn-ea"/>
              </a:rPr>
              <a:t>실습하기 </a:t>
            </a:r>
            <a:r>
              <a:rPr lang="en-US" altLang="ko-KR" sz="1400" b="1" dirty="0" smtClean="0">
                <a:latin typeface="+mn-ea"/>
                <a:ea typeface="+mn-ea"/>
              </a:rPr>
              <a:t>1-1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882080"/>
            <a:ext cx="2808312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err="1">
                <a:latin typeface="+mn-ea"/>
                <a:ea typeface="+mn-ea"/>
              </a:rPr>
              <a:t>비주얼</a:t>
            </a:r>
            <a:r>
              <a:rPr lang="ko-KR" altLang="en-US" sz="1400" dirty="0">
                <a:latin typeface="+mn-ea"/>
                <a:ea typeface="+mn-ea"/>
              </a:rPr>
              <a:t> 베이직 </a:t>
            </a:r>
            <a:r>
              <a:rPr lang="en-US" altLang="ko-KR" sz="1400" dirty="0">
                <a:latin typeface="+mn-ea"/>
                <a:ea typeface="+mn-ea"/>
              </a:rPr>
              <a:t>2010 Express </a:t>
            </a:r>
            <a:r>
              <a:rPr lang="ko-KR" altLang="en-US" sz="1400" dirty="0" err="1">
                <a:latin typeface="+mn-ea"/>
                <a:ea typeface="+mn-ea"/>
              </a:rPr>
              <a:t>내려받고</a:t>
            </a:r>
            <a:r>
              <a:rPr lang="ko-KR" altLang="en-US" sz="1400" dirty="0">
                <a:latin typeface="+mn-ea"/>
                <a:ea typeface="+mn-ea"/>
              </a:rPr>
              <a:t> 설치하기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99" y="2472680"/>
            <a:ext cx="4964398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408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6152</TotalTime>
  <Words>1337</Words>
  <Application>Microsoft Office PowerPoint</Application>
  <PresentationFormat>화면 슬라이드 쇼(4:3)</PresentationFormat>
  <Paragraphs>162</Paragraphs>
  <Slides>27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테마</vt:lpstr>
      <vt:lpstr>Chapter 01 비주얼 베이직 소개와 개발 환경 구축</vt:lpstr>
      <vt:lpstr>PowerPoint 프레젠테이션</vt:lpstr>
      <vt:lpstr>1. 비주얼 베이직이란? </vt:lpstr>
      <vt:lpstr>1. 비주얼 베이직이란? </vt:lpstr>
      <vt:lpstr>1. 비주얼 베이직이란? </vt:lpstr>
      <vt:lpstr>1. 비주얼 베이직이란? </vt:lpstr>
      <vt:lpstr>1. 비주얼 베이직이란? </vt:lpstr>
      <vt:lpstr>1. 비주얼 베이직이란? </vt:lpstr>
      <vt:lpstr>2. 비주얼 베이직 2010 Express 설치하기 </vt:lpstr>
      <vt:lpstr>2. 비주얼 베이직 2010 Express 설치하기 </vt:lpstr>
      <vt:lpstr>2. 비주얼 베이직 2010 Express 설치하기 </vt:lpstr>
      <vt:lpstr>2. 비주얼 베이직 2010 Express 설치하기 </vt:lpstr>
      <vt:lpstr>3. 비주얼 베이직 2010 Express 개발 환경 소개 </vt:lpstr>
      <vt:lpstr>3. 비주얼 베이직 2010 Express 개발 환경 소개 </vt:lpstr>
      <vt:lpstr>3. 비주얼 베이직 2010 Express 개발 환경 소개 </vt:lpstr>
      <vt:lpstr>3. 비주얼 베이직 2010 Express 개발 환경 소개 </vt:lpstr>
      <vt:lpstr>3. 비주얼 베이직 2010 Express 개발 환경 소개 </vt:lpstr>
      <vt:lpstr>3. 비주얼 베이직 2010 Express 개발 환경 소개 </vt:lpstr>
      <vt:lpstr>4. 작업 효율을 높여주는 환경 설정 및 유용한 기능 </vt:lpstr>
      <vt:lpstr>4. 작업 효율을 높여주는 환경 설정 및 유용한 기능 </vt:lpstr>
      <vt:lpstr>4. 작업 효율을 높여주는 환경 설정 및 유용한 기능 </vt:lpstr>
      <vt:lpstr>4. 작업 효율을 높여주는 환경 설정 및 유용한 기능 </vt:lpstr>
      <vt:lpstr>4. 작업 효율을 높여주는 환경 설정 및 유용한 기능 </vt:lpstr>
      <vt:lpstr>4. 작업 효율을 높여주는 환경 설정 및 유용한 기능 </vt:lpstr>
      <vt:lpstr>4. 작업 효율을 높여주는 환경 설정 및 유용한 기능 </vt:lpstr>
      <vt:lpstr>4. 작업 효율을 높여주는 환경 설정 및 유용한 기능 </vt:lpstr>
      <vt:lpstr>4. 작업 효율을 높여주는 환경 설정 및 유용한 기능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lkim</cp:lastModifiedBy>
  <cp:revision>620</cp:revision>
  <dcterms:created xsi:type="dcterms:W3CDTF">2012-07-11T10:23:22Z</dcterms:created>
  <dcterms:modified xsi:type="dcterms:W3CDTF">2015-02-26T03:17:25Z</dcterms:modified>
</cp:coreProperties>
</file>